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sldIdLst>
    <p:sldId id="293" r:id="rId3"/>
    <p:sldId id="265" r:id="rId4"/>
    <p:sldId id="298" r:id="rId5"/>
    <p:sldId id="285" r:id="rId6"/>
    <p:sldId id="294" r:id="rId7"/>
    <p:sldId id="295" r:id="rId8"/>
    <p:sldId id="299" r:id="rId9"/>
    <p:sldId id="300" r:id="rId10"/>
    <p:sldId id="29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4811631"/>
            <a:ext cx="8534400" cy="742837"/>
          </a:xfrm>
        </p:spPr>
        <p:txBody>
          <a:bodyPr>
            <a:normAutofit/>
          </a:bodyPr>
          <a:lstStyle>
            <a:lvl1pPr marL="0" indent="0" algn="ctr">
              <a:buNone/>
              <a:defRPr sz="3200"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Enter presentation title here</a:t>
            </a:r>
          </a:p>
        </p:txBody>
      </p:sp>
      <p:pic>
        <p:nvPicPr>
          <p:cNvPr id="7" name="Picture 6"/>
          <p:cNvPicPr>
            <a:picLocks noChangeAspect="1"/>
          </p:cNvPicPr>
          <p:nvPr userDrawn="1"/>
        </p:nvPicPr>
        <p:blipFill>
          <a:blip r:embed="rId2"/>
          <a:stretch>
            <a:fillRect/>
          </a:stretch>
        </p:blipFill>
        <p:spPr>
          <a:xfrm>
            <a:off x="3793250" y="1306383"/>
            <a:ext cx="4605501" cy="2318309"/>
          </a:xfrm>
          <a:prstGeom prst="rect">
            <a:avLst/>
          </a:prstGeom>
        </p:spPr>
      </p:pic>
    </p:spTree>
    <p:extLst>
      <p:ext uri="{BB962C8B-B14F-4D97-AF65-F5344CB8AC3E}">
        <p14:creationId xmlns:p14="http://schemas.microsoft.com/office/powerpoint/2010/main" val="184317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8C8C939E-F445-B14E-AA0C-607390E7E2B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54033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8C939E-F445-B14E-AA0C-607390E7E2B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3492554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C8C939E-F445-B14E-AA0C-607390E7E2B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349334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0343E97-0AF5-4CD3-9936-9834D90B88D5}"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AB17FB-9C8B-4794-9078-E7D81F7FBCE8}" type="slidenum">
              <a:rPr lang="en-GB" smtClean="0"/>
              <a:t>‹#›</a:t>
            </a:fld>
            <a:endParaRPr lang="en-GB"/>
          </a:p>
        </p:txBody>
      </p:sp>
    </p:spTree>
    <p:extLst>
      <p:ext uri="{BB962C8B-B14F-4D97-AF65-F5344CB8AC3E}">
        <p14:creationId xmlns:p14="http://schemas.microsoft.com/office/powerpoint/2010/main" val="3939064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506368F-2891-4187-B5AD-2D5EB66C1232}" type="datetime1">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3897273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67E1E8A-29F6-4D5C-B773-45A3EAE43262}" type="datetime1">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59741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682CD3-E01E-484B-8668-BBEA3967B2D8}" type="datetime1">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071151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17C8DF0-A1B4-42C1-BE60-0DE68707D2D1}" type="datetime1">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1980578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DD7C97-0073-45C7-B0EB-1247F96AE026}" type="datetime1">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3559347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B5CAFD-0C91-4203-89B9-09E6DC98BFC0}" type="datetime1">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14776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pic>
        <p:nvPicPr>
          <p:cNvPr id="5" name="Picture 4" descr="STAC_MASTER_Logo-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091" y="1492156"/>
            <a:ext cx="4039616" cy="5047488"/>
          </a:xfrm>
          <a:prstGeom prst="rect">
            <a:avLst/>
          </a:prstGeom>
        </p:spPr>
      </p:pic>
      <p:sp>
        <p:nvSpPr>
          <p:cNvPr id="2" name="Title 1"/>
          <p:cNvSpPr>
            <a:spLocks noGrp="1"/>
          </p:cNvSpPr>
          <p:nvPr>
            <p:ph type="title" hasCustomPrompt="1"/>
          </p:nvPr>
        </p:nvSpPr>
        <p:spPr>
          <a:xfrm>
            <a:off x="306264" y="2724245"/>
            <a:ext cx="11565960" cy="1143000"/>
          </a:xfrm>
        </p:spPr>
        <p:txBody>
          <a:bodyPr>
            <a:normAutofit/>
          </a:bodyPr>
          <a:lstStyle>
            <a:lvl1pPr algn="ctr">
              <a:defRPr sz="3200" baseline="0">
                <a:solidFill>
                  <a:schemeClr val="bg1"/>
                </a:solidFill>
              </a:defRPr>
            </a:lvl1pPr>
          </a:lstStyle>
          <a:p>
            <a:r>
              <a:rPr lang="en-GB" dirty="0"/>
              <a:t>Enter section slide title here </a:t>
            </a:r>
            <a:endParaRPr lang="en-US" dirty="0"/>
          </a:p>
        </p:txBody>
      </p:sp>
    </p:spTree>
    <p:extLst>
      <p:ext uri="{BB962C8B-B14F-4D97-AF65-F5344CB8AC3E}">
        <p14:creationId xmlns:p14="http://schemas.microsoft.com/office/powerpoint/2010/main" val="3880988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71982-35B7-476F-AF54-A54F2FBEDCF9}" type="datetime1">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576889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FC0F37-C710-4474-8FC8-E6B751A7CB4E}" type="datetime1">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1658940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FE11CB-035C-44AB-918F-34DCE48787EE}" type="datetime1">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2867944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BBD098-AAA4-4A24-BC23-FB86FCBDF93B}" type="datetime1">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4150131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FFB082-196A-4AED-8DDD-F4C2DA7168F9}" type="datetime1">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1A8604-984B-4B8E-A998-04D09D6D6435}" type="slidenum">
              <a:rPr lang="en-GB" smtClean="0"/>
              <a:t>‹#›</a:t>
            </a:fld>
            <a:endParaRPr lang="en-GB"/>
          </a:p>
        </p:txBody>
      </p:sp>
    </p:spTree>
    <p:extLst>
      <p:ext uri="{BB962C8B-B14F-4D97-AF65-F5344CB8AC3E}">
        <p14:creationId xmlns:p14="http://schemas.microsoft.com/office/powerpoint/2010/main" val="819102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35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06264" y="274639"/>
            <a:ext cx="11565960" cy="1143000"/>
          </a:xfrm>
        </p:spPr>
        <p:txBody>
          <a:bodyPr>
            <a:normAutofit/>
          </a:bodyPr>
          <a:lstStyle>
            <a:lvl1pPr algn="l">
              <a:defRPr sz="3200">
                <a:solidFill>
                  <a:schemeClr val="tx2"/>
                </a:solidFill>
              </a:defRPr>
            </a:lvl1pPr>
          </a:lstStyle>
          <a:p>
            <a:r>
              <a:rPr lang="en-GB" dirty="0"/>
              <a:t>Click to edit Master title style</a:t>
            </a:r>
            <a:endParaRPr lang="en-US" dirty="0"/>
          </a:p>
        </p:txBody>
      </p:sp>
      <p:sp>
        <p:nvSpPr>
          <p:cNvPr id="8" name="Content Placeholder 2"/>
          <p:cNvSpPr>
            <a:spLocks noGrp="1"/>
          </p:cNvSpPr>
          <p:nvPr>
            <p:ph idx="1"/>
          </p:nvPr>
        </p:nvSpPr>
        <p:spPr>
          <a:xfrm>
            <a:off x="306264" y="1783171"/>
            <a:ext cx="11565960" cy="4755119"/>
          </a:xfrm>
        </p:spPr>
        <p:txBody>
          <a:bodyPr>
            <a:normAutofit/>
          </a:bodyPr>
          <a:lstStyle>
            <a:lvl1pPr>
              <a:defRPr sz="2933">
                <a:solidFill>
                  <a:srgbClr val="708C9D"/>
                </a:solidFill>
              </a:defRPr>
            </a:lvl1pPr>
            <a:lvl2pPr>
              <a:defRPr sz="2933">
                <a:solidFill>
                  <a:srgbClr val="708C9D"/>
                </a:solidFill>
              </a:defRPr>
            </a:lvl2pPr>
            <a:lvl3pPr>
              <a:defRPr sz="2933">
                <a:solidFill>
                  <a:srgbClr val="708C9D"/>
                </a:solidFill>
              </a:defRPr>
            </a:lvl3pPr>
            <a:lvl4pPr>
              <a:defRPr sz="2933">
                <a:solidFill>
                  <a:srgbClr val="708C9D"/>
                </a:solidFill>
              </a:defRPr>
            </a:lvl4pPr>
            <a:lvl5pPr>
              <a:defRPr sz="2933">
                <a:solidFill>
                  <a:srgbClr val="708C9D"/>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0421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C8C939E-F445-B14E-AA0C-607390E7E2B1}"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193121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31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C8C939E-F445-B14E-AA0C-607390E7E2B1}"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411273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C8C939E-F445-B14E-AA0C-607390E7E2B1}"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29032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C939E-F445-B14E-AA0C-607390E7E2B1}"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101069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GB"/>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GB"/>
              <a:t>Click to edit Master text styles</a:t>
            </a:r>
          </a:p>
        </p:txBody>
      </p:sp>
      <p:sp>
        <p:nvSpPr>
          <p:cNvPr id="5" name="Date Placeholder 4"/>
          <p:cNvSpPr>
            <a:spLocks noGrp="1"/>
          </p:cNvSpPr>
          <p:nvPr>
            <p:ph type="dt" sz="half" idx="10"/>
          </p:nvPr>
        </p:nvSpPr>
        <p:spPr/>
        <p:txBody>
          <a:bodyPr/>
          <a:lstStyle/>
          <a:p>
            <a:fld id="{8C8C939E-F445-B14E-AA0C-607390E7E2B1}"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DEA3C-29FB-4F42-8776-941A169BCB1D}" type="slidenum">
              <a:rPr lang="en-US" smtClean="0"/>
              <a:t>‹#›</a:t>
            </a:fld>
            <a:endParaRPr lang="en-US"/>
          </a:p>
        </p:txBody>
      </p:sp>
    </p:spTree>
    <p:extLst>
      <p:ext uri="{BB962C8B-B14F-4D97-AF65-F5344CB8AC3E}">
        <p14:creationId xmlns:p14="http://schemas.microsoft.com/office/powerpoint/2010/main" val="1278738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C8C939E-F445-B14E-AA0C-607390E7E2B1}" type="datetimeFigureOut">
              <a:rPr lang="en-US" smtClean="0"/>
              <a:t>9/15/2020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65DEA3C-29FB-4F42-8776-941A169BCB1D}" type="slidenum">
              <a:rPr lang="en-US" smtClean="0"/>
              <a:t>‹#›</a:t>
            </a:fld>
            <a:endParaRPr lang="en-US"/>
          </a:p>
        </p:txBody>
      </p:sp>
    </p:spTree>
    <p:extLst>
      <p:ext uri="{BB962C8B-B14F-4D97-AF65-F5344CB8AC3E}">
        <p14:creationId xmlns:p14="http://schemas.microsoft.com/office/powerpoint/2010/main" val="27035123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B1DFF-413A-470C-8B6B-9086E487255B}" type="datetime1">
              <a:rPr lang="en-GB" smtClean="0"/>
              <a:t>15/09/2020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A8604-984B-4B8E-A998-04D09D6D6435}" type="slidenum">
              <a:rPr lang="en-GB" smtClean="0"/>
              <a:t>‹#›</a:t>
            </a:fld>
            <a:endParaRPr lang="en-GB"/>
          </a:p>
        </p:txBody>
      </p:sp>
    </p:spTree>
    <p:extLst>
      <p:ext uri="{BB962C8B-B14F-4D97-AF65-F5344CB8AC3E}">
        <p14:creationId xmlns:p14="http://schemas.microsoft.com/office/powerpoint/2010/main" val="424225876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93779" y="3988671"/>
            <a:ext cx="9704552" cy="742837"/>
          </a:xfrm>
        </p:spPr>
        <p:txBody>
          <a:bodyPr>
            <a:noAutofit/>
          </a:bodyPr>
          <a:lstStyle/>
          <a:p>
            <a:r>
              <a:rPr lang="en-GB" sz="5400" dirty="0">
                <a:latin typeface="Fira Sans" panose="020B0803050000020004" pitchFamily="34" charset="0"/>
              </a:rPr>
              <a:t>UCAS and Post 18 Parent Information</a:t>
            </a:r>
          </a:p>
        </p:txBody>
      </p:sp>
    </p:spTree>
    <p:extLst>
      <p:ext uri="{BB962C8B-B14F-4D97-AF65-F5344CB8AC3E}">
        <p14:creationId xmlns:p14="http://schemas.microsoft.com/office/powerpoint/2010/main" val="24470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rgbClr val="748693"/>
                </a:solidFill>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2</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a:solidFill>
                  <a:srgbClr val="990A2C"/>
                </a:solidFill>
                <a:latin typeface="Lucida Sans" panose="020B0602030504020204" pitchFamily="34" charset="0"/>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828800" y="2272937"/>
            <a:ext cx="8345421" cy="3929903"/>
          </a:xfrm>
          <a:solidFill>
            <a:schemeClr val="bg1"/>
          </a:solidFill>
          <a:ln w="76200">
            <a:solidFill>
              <a:srgbClr val="002060"/>
            </a:solidFill>
          </a:ln>
        </p:spPr>
        <p:txBody>
          <a:bodyPr>
            <a:normAutofit/>
          </a:bodyPr>
          <a:lstStyle/>
          <a:p>
            <a:pPr algn="l"/>
            <a:r>
              <a:rPr lang="en-GB" b="1" dirty="0">
                <a:solidFill>
                  <a:srgbClr val="990A2C"/>
                </a:solidFill>
                <a:latin typeface="Fira Sans" panose="020B0803050000020004" pitchFamily="34" charset="0"/>
              </a:rPr>
              <a:t>UCAS (Universities and Colleges Admissions Service) is the system through which students will apply to university.</a:t>
            </a:r>
          </a:p>
          <a:p>
            <a:pPr algn="l"/>
            <a:endParaRPr lang="en-GB" b="1" dirty="0">
              <a:solidFill>
                <a:srgbClr val="990A2C"/>
              </a:solidFill>
              <a:latin typeface="Fira Sans" panose="020B0803050000020004" pitchFamily="34" charset="0"/>
            </a:endParaRPr>
          </a:p>
          <a:p>
            <a:pPr algn="l"/>
            <a:r>
              <a:rPr lang="en-GB" b="1" dirty="0">
                <a:solidFill>
                  <a:srgbClr val="990A2C"/>
                </a:solidFill>
                <a:latin typeface="Fira Sans" panose="020B0803050000020004" pitchFamily="34" charset="0"/>
              </a:rPr>
              <a:t>Students have logged onto the UCAS website and filled in some of their details, produced at least 3 drafts of a personal statement and researched possible university course choices.</a:t>
            </a:r>
          </a:p>
          <a:p>
            <a:pPr algn="l"/>
            <a:endParaRPr lang="en-GB" b="1" dirty="0">
              <a:solidFill>
                <a:srgbClr val="990A2C"/>
              </a:solidFill>
              <a:latin typeface="Fira Sans" panose="020B0803050000020004" pitchFamily="34" charset="0"/>
            </a:endParaRPr>
          </a:p>
          <a:p>
            <a:pPr algn="l"/>
            <a:r>
              <a:rPr lang="en-GB" b="1" dirty="0">
                <a:solidFill>
                  <a:srgbClr val="990A2C"/>
                </a:solidFill>
                <a:latin typeface="Fira Sans" panose="020B0803050000020004" pitchFamily="34" charset="0"/>
              </a:rPr>
              <a:t>Teachers have written subject references for all students</a:t>
            </a:r>
            <a:r>
              <a:rPr lang="en-GB" b="1" dirty="0">
                <a:solidFill>
                  <a:srgbClr val="002060"/>
                </a:solidFill>
                <a:latin typeface="Fira Sans" panose="020B0803050000020004" pitchFamily="34" charset="0"/>
              </a:rPr>
              <a:t>.</a:t>
            </a:r>
          </a:p>
        </p:txBody>
      </p:sp>
      <p:sp>
        <p:nvSpPr>
          <p:cNvPr id="2" name="TextBox 1"/>
          <p:cNvSpPr txBox="1"/>
          <p:nvPr/>
        </p:nvSpPr>
        <p:spPr>
          <a:xfrm>
            <a:off x="3239589" y="1042232"/>
            <a:ext cx="6635932" cy="646331"/>
          </a:xfrm>
          <a:prstGeom prst="rect">
            <a:avLst/>
          </a:prstGeom>
          <a:noFill/>
        </p:spPr>
        <p:txBody>
          <a:bodyPr wrap="square" rtlCol="0">
            <a:spAutoFit/>
          </a:bodyPr>
          <a:lstStyle/>
          <a:p>
            <a:r>
              <a:rPr lang="en-GB" sz="3600" dirty="0">
                <a:latin typeface="Fira Sans" panose="020B0803050000020004" pitchFamily="34" charset="0"/>
              </a:rPr>
              <a:t>What is UCAS?</a:t>
            </a:r>
          </a:p>
        </p:txBody>
      </p:sp>
    </p:spTree>
    <p:extLst>
      <p:ext uri="{BB962C8B-B14F-4D97-AF65-F5344CB8AC3E}">
        <p14:creationId xmlns:p14="http://schemas.microsoft.com/office/powerpoint/2010/main" val="4237324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a:solidFill>
                  <a:srgbClr val="748693"/>
                </a:solidFill>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fld id="{BC1A8604-984B-4B8E-A998-04D09D6D6435}" type="slidenum">
              <a:rPr lang="en-GB" smtClean="0"/>
              <a:t>3</a:t>
            </a:fld>
            <a:endParaRPr lang="en-GB" dirty="0"/>
          </a:p>
        </p:txBody>
      </p:sp>
      <p:sp>
        <p:nvSpPr>
          <p:cNvPr id="7" name="TextBox 6"/>
          <p:cNvSpPr txBox="1"/>
          <p:nvPr/>
        </p:nvSpPr>
        <p:spPr>
          <a:xfrm>
            <a:off x="3802966" y="224233"/>
            <a:ext cx="4586068" cy="400110"/>
          </a:xfrm>
          <a:prstGeom prst="rect">
            <a:avLst/>
          </a:prstGeom>
          <a:noFill/>
        </p:spPr>
        <p:txBody>
          <a:bodyPr wrap="square" rtlCol="0">
            <a:spAutoFit/>
          </a:bodyPr>
          <a:lstStyle/>
          <a:p>
            <a:pPr algn="ctr"/>
            <a:r>
              <a:rPr lang="en-GB" sz="2000" dirty="0">
                <a:solidFill>
                  <a:srgbClr val="990A2C"/>
                </a:solidFill>
                <a:latin typeface="Lucida Sans" panose="020B0602030504020204" pitchFamily="34" charset="0"/>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828800" y="2272937"/>
            <a:ext cx="8345421" cy="3929903"/>
          </a:xfrm>
          <a:solidFill>
            <a:schemeClr val="bg1"/>
          </a:solidFill>
          <a:ln w="76200">
            <a:solidFill>
              <a:srgbClr val="002060"/>
            </a:solidFill>
          </a:ln>
        </p:spPr>
        <p:txBody>
          <a:bodyPr>
            <a:normAutofit/>
          </a:bodyPr>
          <a:lstStyle/>
          <a:p>
            <a:pPr algn="l"/>
            <a:r>
              <a:rPr lang="en-GB" b="1" dirty="0">
                <a:solidFill>
                  <a:srgbClr val="002060"/>
                </a:solidFill>
                <a:latin typeface="Fira Sans" panose="020B0803050000020004" pitchFamily="34" charset="0"/>
              </a:rPr>
              <a:t>Opening paragraph</a:t>
            </a:r>
          </a:p>
          <a:p>
            <a:pPr algn="l"/>
            <a:endParaRPr lang="en-GB" b="1" dirty="0">
              <a:solidFill>
                <a:srgbClr val="002060"/>
              </a:solidFill>
              <a:latin typeface="Fira Sans" panose="020B0803050000020004" pitchFamily="34" charset="0"/>
            </a:endParaRPr>
          </a:p>
          <a:p>
            <a:pPr algn="l"/>
            <a:r>
              <a:rPr lang="en-GB" b="1" dirty="0">
                <a:solidFill>
                  <a:srgbClr val="002060"/>
                </a:solidFill>
                <a:latin typeface="Fira Sans" panose="020B0803050000020004" pitchFamily="34" charset="0"/>
              </a:rPr>
              <a:t>Ideas you are interested in within the subject</a:t>
            </a:r>
          </a:p>
          <a:p>
            <a:pPr algn="l"/>
            <a:endParaRPr lang="en-GB" b="1" dirty="0">
              <a:solidFill>
                <a:srgbClr val="002060"/>
              </a:solidFill>
              <a:latin typeface="Fira Sans" panose="020B0803050000020004" pitchFamily="34" charset="0"/>
            </a:endParaRPr>
          </a:p>
          <a:p>
            <a:pPr algn="l"/>
            <a:r>
              <a:rPr lang="en-GB" b="1" dirty="0">
                <a:solidFill>
                  <a:srgbClr val="002060"/>
                </a:solidFill>
                <a:latin typeface="Fira Sans" panose="020B0803050000020004" pitchFamily="34" charset="0"/>
              </a:rPr>
              <a:t>Work experience/extra curricular </a:t>
            </a:r>
          </a:p>
          <a:p>
            <a:pPr algn="l"/>
            <a:endParaRPr lang="en-GB" b="1" dirty="0">
              <a:solidFill>
                <a:srgbClr val="002060"/>
              </a:solidFill>
              <a:latin typeface="Fira Sans" panose="020B0803050000020004" pitchFamily="34" charset="0"/>
            </a:endParaRPr>
          </a:p>
          <a:p>
            <a:pPr algn="l"/>
            <a:r>
              <a:rPr lang="en-GB" b="1" dirty="0">
                <a:solidFill>
                  <a:srgbClr val="002060"/>
                </a:solidFill>
                <a:latin typeface="Fira Sans" panose="020B0803050000020004" pitchFamily="34" charset="0"/>
              </a:rPr>
              <a:t>Final line communicating your interest in the course</a:t>
            </a:r>
          </a:p>
        </p:txBody>
      </p:sp>
      <p:sp>
        <p:nvSpPr>
          <p:cNvPr id="2" name="TextBox 1"/>
          <p:cNvSpPr txBox="1"/>
          <p:nvPr/>
        </p:nvSpPr>
        <p:spPr>
          <a:xfrm>
            <a:off x="3239589" y="1042232"/>
            <a:ext cx="6635932" cy="646331"/>
          </a:xfrm>
          <a:prstGeom prst="rect">
            <a:avLst/>
          </a:prstGeom>
          <a:noFill/>
        </p:spPr>
        <p:txBody>
          <a:bodyPr wrap="square" rtlCol="0">
            <a:spAutoFit/>
          </a:bodyPr>
          <a:lstStyle/>
          <a:p>
            <a:r>
              <a:rPr lang="en-GB" sz="3600" dirty="0">
                <a:latin typeface="Fira Sans" panose="020B0803050000020004" pitchFamily="34" charset="0"/>
              </a:rPr>
              <a:t>What is the structure?</a:t>
            </a:r>
          </a:p>
        </p:txBody>
      </p:sp>
    </p:spTree>
    <p:extLst>
      <p:ext uri="{BB962C8B-B14F-4D97-AF65-F5344CB8AC3E}">
        <p14:creationId xmlns:p14="http://schemas.microsoft.com/office/powerpoint/2010/main" val="394118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1355186" y="1842800"/>
            <a:ext cx="8512490" cy="4440561"/>
          </a:xfrm>
          <a:solidFill>
            <a:schemeClr val="bg1"/>
          </a:solidFill>
          <a:ln w="76200">
            <a:solidFill>
              <a:srgbClr val="002060"/>
            </a:solidFill>
          </a:ln>
        </p:spPr>
        <p:txBody>
          <a:bodyPr>
            <a:normAutofit lnSpcReduction="10000"/>
          </a:bodyPr>
          <a:lstStyle/>
          <a:p>
            <a:r>
              <a:rPr lang="en-GB" sz="2800" dirty="0"/>
              <a:t>Engineering to me is the application and integration of physics and maths to improve people's lives and this is appealing to me. After shadowing a civil engineering consultant, who works on the new HS2 at Mott Macdonald (MM), I was drawn to the engineering profession; I realised it benefits and improves people's quality of life. MM consultants showed me that HS2 provides a quicker route for commuters, providing an easier lifestyle. At MM, I used my problem-solving skills, my understanding of tensile and compressive forces, and geometry to complete a truss analysis, which enabled me to find a solution</a:t>
            </a:r>
            <a:endParaRPr lang="en-GB" b="1" dirty="0">
              <a:solidFill>
                <a:srgbClr val="002060"/>
              </a:solidFill>
            </a:endParaRPr>
          </a:p>
        </p:txBody>
      </p:sp>
      <p:sp>
        <p:nvSpPr>
          <p:cNvPr id="10" name="TextBox 9"/>
          <p:cNvSpPr txBox="1"/>
          <p:nvPr/>
        </p:nvSpPr>
        <p:spPr>
          <a:xfrm>
            <a:off x="2778034" y="844396"/>
            <a:ext cx="66359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Fira Sans" panose="020B0803050000020004" pitchFamily="34" charset="0"/>
                <a:ea typeface="+mn-ea"/>
                <a:cs typeface="+mn-cs"/>
              </a:rPr>
              <a:t>Opening statement</a:t>
            </a:r>
          </a:p>
        </p:txBody>
      </p:sp>
    </p:spTree>
    <p:extLst>
      <p:ext uri="{BB962C8B-B14F-4D97-AF65-F5344CB8AC3E}">
        <p14:creationId xmlns:p14="http://schemas.microsoft.com/office/powerpoint/2010/main" val="961213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838201" y="1688563"/>
            <a:ext cx="10921408" cy="4865623"/>
          </a:xfrm>
          <a:solidFill>
            <a:schemeClr val="bg1"/>
          </a:solidFill>
          <a:ln w="76200">
            <a:solidFill>
              <a:srgbClr val="002060"/>
            </a:solidFill>
          </a:ln>
        </p:spPr>
        <p:txBody>
          <a:bodyPr>
            <a:normAutofit fontScale="92500" lnSpcReduction="20000"/>
          </a:bodyPr>
          <a:lstStyle/>
          <a:p>
            <a:r>
              <a:rPr lang="en-GB" sz="2800" dirty="0"/>
              <a:t>As a child from parents who grew up in a low-income country, I have been exposed to the lengthy developmental process of Ghana. For example, it is largely unchanged from ten years ago, with only a few new developments such as new shopping centres and hotels. It dawned on me that these developments were barely going back into the pockets of the Ghanaian citizens but rather foreign direct investors. This led me to further research into the development of Africa and how as an undivided continent it could be so successful, developed and powerful. When reading Tetteh A. Kofi's article: "The need for and principles of a Pan African Economic Ideology" a phrase that resonated with me was "we must evolve our own form of African socialism, suited to our own conditions and historical backgrounds". I feel that Kofi portrayed the idea that African societies have based their norms and values on westernised cultures, due to centuries of colonisation, thus making them build their governments and economies on the foundations of these individualistic values. However, I believe that policies that have been applied in western cultures, especially within the UK and Finland, can also be implemented to tackle uneven development within Africa</a:t>
            </a:r>
            <a:endParaRPr lang="en-GB" b="1" dirty="0">
              <a:solidFill>
                <a:srgbClr val="002060"/>
              </a:solidFill>
            </a:endParaRPr>
          </a:p>
        </p:txBody>
      </p:sp>
      <p:sp>
        <p:nvSpPr>
          <p:cNvPr id="10" name="TextBox 9"/>
          <p:cNvSpPr txBox="1"/>
          <p:nvPr/>
        </p:nvSpPr>
        <p:spPr>
          <a:xfrm>
            <a:off x="2778034" y="844396"/>
            <a:ext cx="66359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Fira Sans" panose="020B0803050000020004" pitchFamily="34" charset="0"/>
                <a:ea typeface="+mn-ea"/>
                <a:cs typeface="+mn-cs"/>
              </a:rPr>
              <a:t>Talking about your subject</a:t>
            </a:r>
          </a:p>
        </p:txBody>
      </p:sp>
    </p:spTree>
    <p:extLst>
      <p:ext uri="{BB962C8B-B14F-4D97-AF65-F5344CB8AC3E}">
        <p14:creationId xmlns:p14="http://schemas.microsoft.com/office/powerpoint/2010/main" val="423623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838201" y="1688563"/>
            <a:ext cx="10921408" cy="4865623"/>
          </a:xfrm>
          <a:solidFill>
            <a:schemeClr val="bg1"/>
          </a:solidFill>
          <a:ln w="76200">
            <a:solidFill>
              <a:srgbClr val="002060"/>
            </a:solidFill>
          </a:ln>
        </p:spPr>
        <p:txBody>
          <a:bodyPr>
            <a:normAutofit/>
          </a:bodyPr>
          <a:lstStyle/>
          <a:p>
            <a:r>
              <a:rPr lang="en-GB" sz="2800" dirty="0"/>
              <a:t>During my work experience, I shadowed and worked with researchers in the Imperial College Material Science Department. I used various spectroscopic techniques. such as X-ray photoelectron spectroscopy and Atomic force microscopy ; these techniques allowed us to analyse surfaces in such detail that we could not only identify the atoms present and their abundance but also determine the cause of why certain molecules interacted a certain way on a materials surface.</a:t>
            </a:r>
            <a:endParaRPr lang="en-GB" b="1" dirty="0">
              <a:solidFill>
                <a:srgbClr val="002060"/>
              </a:solidFill>
            </a:endParaRPr>
          </a:p>
        </p:txBody>
      </p:sp>
      <p:sp>
        <p:nvSpPr>
          <p:cNvPr id="10" name="TextBox 9"/>
          <p:cNvSpPr txBox="1"/>
          <p:nvPr/>
        </p:nvSpPr>
        <p:spPr>
          <a:xfrm>
            <a:off x="2778034" y="844396"/>
            <a:ext cx="66359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prstClr val="black"/>
                </a:solidFill>
                <a:latin typeface="Fira Sans" panose="020B0803050000020004" pitchFamily="34" charset="0"/>
              </a:rPr>
              <a:t>Including work experience</a:t>
            </a:r>
            <a:endParaRPr kumimoji="0" lang="en-GB" sz="3600" b="0" i="0" u="none" strike="noStrike" kern="1200" cap="none" spc="0" normalizeH="0" baseline="0" noProof="0" dirty="0">
              <a:ln>
                <a:noFill/>
              </a:ln>
              <a:solidFill>
                <a:prstClr val="black"/>
              </a:solidFill>
              <a:effectLst/>
              <a:uLnTx/>
              <a:uFillTx/>
              <a:latin typeface="Fira Sans" panose="020B0803050000020004" pitchFamily="34" charset="0"/>
              <a:ea typeface="+mn-ea"/>
              <a:cs typeface="+mn-cs"/>
            </a:endParaRPr>
          </a:p>
        </p:txBody>
      </p:sp>
    </p:spTree>
    <p:extLst>
      <p:ext uri="{BB962C8B-B14F-4D97-AF65-F5344CB8AC3E}">
        <p14:creationId xmlns:p14="http://schemas.microsoft.com/office/powerpoint/2010/main" val="263746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838201" y="1688563"/>
            <a:ext cx="10921408" cy="4865623"/>
          </a:xfrm>
          <a:solidFill>
            <a:schemeClr val="bg1"/>
          </a:solidFill>
          <a:ln w="76200">
            <a:solidFill>
              <a:srgbClr val="002060"/>
            </a:solidFill>
          </a:ln>
        </p:spPr>
        <p:txBody>
          <a:bodyPr>
            <a:normAutofit/>
          </a:bodyPr>
          <a:lstStyle/>
          <a:p>
            <a:r>
              <a:rPr lang="en-GB" sz="3600" dirty="0"/>
              <a:t>Outside of this, I am interested in photography and radio/podcasts. I enjoy mostly being in front of the camera, as well as behind it in my spare time. My favourite podcast, is called 'Receipts', created by young girls, who essentially sit and discuss their love and work life. My Nike x Foundation FM summer school furthered my interests in these, allowing me to not only partake in a photoshoot and create my own radio show. </a:t>
            </a:r>
            <a:endParaRPr lang="en-GB" sz="3200" b="1" dirty="0">
              <a:solidFill>
                <a:srgbClr val="002060"/>
              </a:solidFill>
            </a:endParaRPr>
          </a:p>
        </p:txBody>
      </p:sp>
      <p:sp>
        <p:nvSpPr>
          <p:cNvPr id="10" name="TextBox 9"/>
          <p:cNvSpPr txBox="1"/>
          <p:nvPr/>
        </p:nvSpPr>
        <p:spPr>
          <a:xfrm>
            <a:off x="2778034" y="844396"/>
            <a:ext cx="66359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dirty="0">
                <a:solidFill>
                  <a:prstClr val="black"/>
                </a:solidFill>
                <a:latin typeface="Fira Sans" panose="020B0803050000020004" pitchFamily="34" charset="0"/>
              </a:rPr>
              <a:t>Extra curricular/hobbies</a:t>
            </a:r>
            <a:endParaRPr kumimoji="0" lang="en-GB" sz="3600" b="0" i="0" u="none" strike="noStrike" kern="1200" cap="none" spc="0" normalizeH="0" baseline="0" noProof="0" dirty="0">
              <a:ln>
                <a:noFill/>
              </a:ln>
              <a:solidFill>
                <a:prstClr val="black"/>
              </a:solidFill>
              <a:effectLst/>
              <a:uLnTx/>
              <a:uFillTx/>
              <a:latin typeface="Fira Sans" panose="020B0803050000020004" pitchFamily="34" charset="0"/>
              <a:ea typeface="+mn-ea"/>
              <a:cs typeface="+mn-cs"/>
            </a:endParaRPr>
          </a:p>
        </p:txBody>
      </p:sp>
    </p:spTree>
    <p:extLst>
      <p:ext uri="{BB962C8B-B14F-4D97-AF65-F5344CB8AC3E}">
        <p14:creationId xmlns:p14="http://schemas.microsoft.com/office/powerpoint/2010/main" val="93074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8BBC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748693"/>
                </a:solidFill>
                <a:effectLst/>
                <a:uLnTx/>
                <a:uFillTx/>
                <a:latin typeface="Calibri" panose="020F0502020204030204"/>
                <a:ea typeface="+mn-ea"/>
                <a:cs typeface="+mn-cs"/>
              </a:rPr>
              <a:t>St Thomas the Apostle College</a:t>
            </a:r>
          </a:p>
        </p:txBody>
      </p:sp>
      <p:pic>
        <p:nvPicPr>
          <p:cNvPr id="6" name="Picture 5"/>
          <p:cNvPicPr>
            <a:picLocks noChangeAspect="1"/>
          </p:cNvPicPr>
          <p:nvPr/>
        </p:nvPicPr>
        <p:blipFill>
          <a:blip r:embed="rId2"/>
          <a:stretch>
            <a:fillRect/>
          </a:stretch>
        </p:blipFill>
        <p:spPr>
          <a:xfrm>
            <a:off x="207547" y="23813"/>
            <a:ext cx="2295279" cy="166475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A8604-984B-4B8E-A998-04D09D6D643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p:cNvSpPr txBox="1"/>
          <p:nvPr/>
        </p:nvSpPr>
        <p:spPr>
          <a:xfrm>
            <a:off x="3802966" y="224233"/>
            <a:ext cx="45860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990A2C"/>
                </a:solidFill>
                <a:effectLst/>
                <a:uLnTx/>
                <a:uFillTx/>
                <a:latin typeface="Lucida Sans" panose="020B0602030504020204" pitchFamily="34" charset="0"/>
                <a:ea typeface="+mn-ea"/>
                <a:cs typeface="+mn-cs"/>
              </a:rPr>
              <a:t>Achieving Excellence With Care</a:t>
            </a:r>
          </a:p>
        </p:txBody>
      </p:sp>
      <p:pic>
        <p:nvPicPr>
          <p:cNvPr id="8" name="Picture 2" descr="http://www.birtleyhouseschool.co.uk/wp-content/uploads/Ofsted-Outstandin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0195" y="0"/>
            <a:ext cx="1341805" cy="1336452"/>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ph type="subTitle" idx="1"/>
          </p:nvPr>
        </p:nvSpPr>
        <p:spPr>
          <a:xfrm>
            <a:off x="838201" y="1688563"/>
            <a:ext cx="10921408" cy="4865623"/>
          </a:xfrm>
          <a:solidFill>
            <a:schemeClr val="bg1"/>
          </a:solidFill>
          <a:ln w="76200">
            <a:solidFill>
              <a:srgbClr val="002060"/>
            </a:solidFill>
          </a:ln>
        </p:spPr>
        <p:txBody>
          <a:bodyPr>
            <a:normAutofit/>
          </a:bodyPr>
          <a:lstStyle/>
          <a:p>
            <a:r>
              <a:rPr lang="en-GB" sz="4000" dirty="0"/>
              <a:t>Seeing theoretical economics come into fruition in practice opened my eyes to how powerful economics can be. Studying it as a joint entity alongside politics and history will maximise my potential as a learner. This will further develop my capacity as a learner and enable me to tackle perplexing questions such as what factors are key to establishing political and economic stability.</a:t>
            </a:r>
            <a:endParaRPr lang="en-GB" sz="4000" b="1" dirty="0">
              <a:solidFill>
                <a:srgbClr val="002060"/>
              </a:solidFill>
            </a:endParaRPr>
          </a:p>
        </p:txBody>
      </p:sp>
      <p:sp>
        <p:nvSpPr>
          <p:cNvPr id="10" name="TextBox 9"/>
          <p:cNvSpPr txBox="1"/>
          <p:nvPr/>
        </p:nvSpPr>
        <p:spPr>
          <a:xfrm>
            <a:off x="2778034" y="844396"/>
            <a:ext cx="6635932" cy="646331"/>
          </a:xfrm>
          <a:prstGeom prst="rect">
            <a:avLst/>
          </a:prstGeom>
          <a:noFill/>
        </p:spPr>
        <p:txBody>
          <a:bodyPr wrap="square" rtlCol="0">
            <a:spAutoFit/>
          </a:bodyPr>
          <a:lstStyle/>
          <a:p>
            <a:pPr lvl="0"/>
            <a:r>
              <a:rPr lang="en-GB" sz="3600" dirty="0">
                <a:solidFill>
                  <a:prstClr val="black"/>
                </a:solidFill>
                <a:latin typeface="Fira Sans" panose="020B0803050000020004" pitchFamily="34" charset="0"/>
              </a:rPr>
              <a:t>Last line</a:t>
            </a:r>
            <a:endParaRPr kumimoji="0" lang="en-GB" sz="3600" b="0" i="0" u="none" strike="noStrike" kern="1200" cap="none" spc="0" normalizeH="0" baseline="0" noProof="0" dirty="0">
              <a:ln>
                <a:noFill/>
              </a:ln>
              <a:solidFill>
                <a:prstClr val="black"/>
              </a:solidFill>
              <a:effectLst/>
              <a:uLnTx/>
              <a:uFillTx/>
              <a:latin typeface="Fira Sans" panose="020B0803050000020004" pitchFamily="34" charset="0"/>
              <a:ea typeface="+mn-ea"/>
              <a:cs typeface="+mn-cs"/>
            </a:endParaRPr>
          </a:p>
        </p:txBody>
      </p:sp>
    </p:spTree>
    <p:extLst>
      <p:ext uri="{BB962C8B-B14F-4D97-AF65-F5344CB8AC3E}">
        <p14:creationId xmlns:p14="http://schemas.microsoft.com/office/powerpoint/2010/main" val="217968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7FAD1CC-C475-426D-8333-123B6585022C}"/>
              </a:ext>
            </a:extLst>
          </p:cNvPr>
          <p:cNvGraphicFramePr>
            <a:graphicFrameLocks noGrp="1"/>
          </p:cNvGraphicFramePr>
          <p:nvPr>
            <p:ph idx="1"/>
            <p:extLst>
              <p:ext uri="{D42A27DB-BD31-4B8C-83A1-F6EECF244321}">
                <p14:modId xmlns:p14="http://schemas.microsoft.com/office/powerpoint/2010/main" val="876959749"/>
              </p:ext>
            </p:extLst>
          </p:nvPr>
        </p:nvGraphicFramePr>
        <p:xfrm>
          <a:off x="1116419" y="1392865"/>
          <a:ext cx="9090837" cy="5100009"/>
        </p:xfrm>
        <a:graphic>
          <a:graphicData uri="http://schemas.openxmlformats.org/drawingml/2006/table">
            <a:tbl>
              <a:tblPr firstRow="1" firstCol="1" bandRow="1"/>
              <a:tblGrid>
                <a:gridCol w="4426440">
                  <a:extLst>
                    <a:ext uri="{9D8B030D-6E8A-4147-A177-3AD203B41FA5}">
                      <a16:colId xmlns:a16="http://schemas.microsoft.com/office/drawing/2014/main" val="267153355"/>
                    </a:ext>
                  </a:extLst>
                </a:gridCol>
                <a:gridCol w="4664397">
                  <a:extLst>
                    <a:ext uri="{9D8B030D-6E8A-4147-A177-3AD203B41FA5}">
                      <a16:colId xmlns:a16="http://schemas.microsoft.com/office/drawing/2014/main" val="1325828598"/>
                    </a:ext>
                  </a:extLst>
                </a:gridCol>
              </a:tblGrid>
              <a:tr h="377519">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Do’s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a:effectLst/>
                          <a:latin typeface="Calibri" panose="020F0502020204030204" pitchFamily="34" charset="0"/>
                          <a:ea typeface="Calibri" panose="020F0502020204030204" pitchFamily="34" charset="0"/>
                          <a:cs typeface="Times New Roman" panose="02020603050405020304" pitchFamily="18" charset="0"/>
                        </a:rPr>
                        <a:t>Don’ts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532991"/>
                  </a:ext>
                </a:extLst>
              </a:tr>
              <a:tr h="4722490">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Write clearly. It is not meant to be your time to show how well you can use a thesaurus.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Say what you learnt, gained or how you thinking was moved forward by your super-curricular activities.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Consider the links between your subjects and say why you enjoyed finding them.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Write in it in fits and starts. Commit your energies to writing a really good statement.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Show it to too many people- maximum 3. You will end up getting lots on conflicting advice.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Just list all of the work experience you had- zone in on your relevant experience and say what you learnt.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520252"/>
                  </a:ext>
                </a:extLst>
              </a:tr>
            </a:tbl>
          </a:graphicData>
        </a:graphic>
      </p:graphicFrame>
      <p:sp>
        <p:nvSpPr>
          <p:cNvPr id="4" name="Footer Placeholder 3">
            <a:extLst>
              <a:ext uri="{FF2B5EF4-FFF2-40B4-BE49-F238E27FC236}">
                <a16:creationId xmlns:a16="http://schemas.microsoft.com/office/drawing/2014/main" id="{C30F4E63-88F5-446E-B927-96D2086782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01993655"/>
      </p:ext>
    </p:extLst>
  </p:cSld>
  <p:clrMapOvr>
    <a:masterClrMapping/>
  </p:clrMapOvr>
</p:sld>
</file>

<file path=ppt/theme/theme1.xml><?xml version="1.0" encoding="utf-8"?>
<a:theme xmlns:a="http://schemas.openxmlformats.org/drawingml/2006/main" name="1_Office Theme">
  <a:themeElements>
    <a:clrScheme name="STAC Theme">
      <a:dk1>
        <a:sysClr val="windowText" lastClr="000000"/>
      </a:dk1>
      <a:lt1>
        <a:sysClr val="window" lastClr="FFFFFF"/>
      </a:lt1>
      <a:dk2>
        <a:srgbClr val="6C0420"/>
      </a:dk2>
      <a:lt2>
        <a:srgbClr val="839AA7"/>
      </a:lt2>
      <a:accent1>
        <a:srgbClr val="4D606B"/>
      </a:accent1>
      <a:accent2>
        <a:srgbClr val="F3B442"/>
      </a:accent2>
      <a:accent3>
        <a:srgbClr val="C80031"/>
      </a:accent3>
      <a:accent4>
        <a:srgbClr val="728C9C"/>
      </a:accent4>
      <a:accent5>
        <a:srgbClr val="AAC8DA"/>
      </a:accent5>
      <a:accent6>
        <a:srgbClr val="E1783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865</Words>
  <Application>Microsoft Office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Fira Sans</vt:lpstr>
      <vt:lpstr>Lucida Sans</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C. Rodin</dc:creator>
  <cp:lastModifiedBy>Miss C. Rodin</cp:lastModifiedBy>
  <cp:revision>2</cp:revision>
  <dcterms:created xsi:type="dcterms:W3CDTF">2020-09-15T15:22:23Z</dcterms:created>
  <dcterms:modified xsi:type="dcterms:W3CDTF">2020-09-15T16:44:27Z</dcterms:modified>
</cp:coreProperties>
</file>