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8"/>
  </p:notesMasterIdLst>
  <p:sldIdLst>
    <p:sldId id="292" r:id="rId3"/>
    <p:sldId id="291" r:id="rId4"/>
    <p:sldId id="265" r:id="rId5"/>
    <p:sldId id="266" r:id="rId6"/>
    <p:sldId id="267" r:id="rId7"/>
    <p:sldId id="268" r:id="rId8"/>
    <p:sldId id="269" r:id="rId9"/>
    <p:sldId id="264" r:id="rId10"/>
    <p:sldId id="285" r:id="rId11"/>
    <p:sldId id="286" r:id="rId12"/>
    <p:sldId id="294" r:id="rId13"/>
    <p:sldId id="287" r:id="rId14"/>
    <p:sldId id="290" r:id="rId15"/>
    <p:sldId id="274" r:id="rId16"/>
    <p:sldId id="275" r:id="rId17"/>
    <p:sldId id="276" r:id="rId18"/>
    <p:sldId id="277" r:id="rId19"/>
    <p:sldId id="282" r:id="rId20"/>
    <p:sldId id="298" r:id="rId21"/>
    <p:sldId id="279" r:id="rId22"/>
    <p:sldId id="280" r:id="rId23"/>
    <p:sldId id="281" r:id="rId24"/>
    <p:sldId id="295" r:id="rId25"/>
    <p:sldId id="273"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s K. Pearce" initials="MKP" lastIdx="1" clrIdx="0">
    <p:extLst>
      <p:ext uri="{19B8F6BF-5375-455C-9EA6-DF929625EA0E}">
        <p15:presenceInfo xmlns:p15="http://schemas.microsoft.com/office/powerpoint/2012/main" userId="S-1-5-21-592562977-3481300726-2562716201-46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A2C"/>
    <a:srgbClr val="FDC743"/>
    <a:srgbClr val="A8BBCA"/>
    <a:srgbClr val="74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5T15:58:05.615"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55A9D-1DFE-4632-9A80-770EA15114B6}" type="datetimeFigureOut">
              <a:rPr lang="en-GB" smtClean="0"/>
              <a:t>04/10/2018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4C60E-3D58-4078-BDEF-187597D8AE00}" type="slidenum">
              <a:rPr lang="en-GB" smtClean="0"/>
              <a:t>‹#›</a:t>
            </a:fld>
            <a:endParaRPr lang="en-GB"/>
          </a:p>
        </p:txBody>
      </p:sp>
    </p:spTree>
    <p:extLst>
      <p:ext uri="{BB962C8B-B14F-4D97-AF65-F5344CB8AC3E}">
        <p14:creationId xmlns:p14="http://schemas.microsoft.com/office/powerpoint/2010/main" val="410653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GB" b="1" dirty="0" smtClean="0"/>
              <a:t>Personal Eligibility</a:t>
            </a:r>
          </a:p>
          <a:p>
            <a:pPr>
              <a:defRPr/>
            </a:pPr>
            <a:r>
              <a:rPr lang="en-GB" dirty="0" smtClean="0"/>
              <a:t>Where you live</a:t>
            </a:r>
          </a:p>
          <a:p>
            <a:pPr>
              <a:defRPr/>
            </a:pPr>
            <a:r>
              <a:rPr lang="en-GB" dirty="0" smtClean="0"/>
              <a:t>Normally you must be living in the UK on the first day of the first academic year of your course and ‘ordinarily resident’ in the UK</a:t>
            </a:r>
            <a:r>
              <a:rPr lang="en-GB" baseline="0" dirty="0" smtClean="0"/>
              <a:t> </a:t>
            </a:r>
            <a:r>
              <a:rPr lang="en-GB" dirty="0" smtClean="0"/>
              <a:t>for three years immediately before this date.</a:t>
            </a:r>
          </a:p>
          <a:p>
            <a:pPr>
              <a:defRPr/>
            </a:pPr>
            <a:r>
              <a:rPr lang="en-GB" dirty="0" smtClean="0"/>
              <a:t>‘Ordinarily resident’ means where you usually live, apart from temporary or occasional absences.</a:t>
            </a:r>
          </a:p>
          <a:p>
            <a:pPr>
              <a:defRPr/>
            </a:pPr>
            <a:endParaRPr lang="en-GB" dirty="0" smtClean="0"/>
          </a:p>
          <a:p>
            <a:pPr>
              <a:defRPr/>
            </a:pPr>
            <a:r>
              <a:rPr lang="en-GB" b="1" dirty="0" smtClean="0"/>
              <a:t>Exceptions</a:t>
            </a:r>
          </a:p>
          <a:p>
            <a:pPr>
              <a:defRPr/>
            </a:pPr>
            <a:r>
              <a:rPr lang="en-US" dirty="0" smtClean="0"/>
              <a:t>If the student, their spouse, civil partner, parent/step-parent</a:t>
            </a:r>
            <a:r>
              <a:rPr lang="en-US" baseline="0" dirty="0" smtClean="0"/>
              <a:t> </a:t>
            </a:r>
            <a:r>
              <a:rPr lang="en-US" dirty="0" smtClean="0"/>
              <a:t>are recognised by the government as a refugee and lived in this country since this status was awarded.</a:t>
            </a:r>
          </a:p>
          <a:p>
            <a:pPr>
              <a:defRPr/>
            </a:pPr>
            <a:r>
              <a:rPr lang="en-US" dirty="0" smtClean="0"/>
              <a:t>If the student, their spouse, civil partner, parent/step-parent, have been granted Humanitarian Protection to stay in the UK  by</a:t>
            </a:r>
            <a:r>
              <a:rPr lang="en-US" baseline="0" dirty="0" smtClean="0"/>
              <a:t> </a:t>
            </a:r>
            <a:r>
              <a:rPr lang="en-US" dirty="0" smtClean="0"/>
              <a:t>the Home Office, resulting from a failed asylum application. </a:t>
            </a:r>
          </a:p>
          <a:p>
            <a:pPr>
              <a:defRPr/>
            </a:pPr>
            <a:r>
              <a:rPr lang="en-US" dirty="0" smtClean="0"/>
              <a:t>If student is the child of a Swiss national or Turkish worker, and been ordinarily resident in the EEA and Switzerland/Turkey for the three year period immediately before the first day of the first academic year of their course</a:t>
            </a:r>
          </a:p>
          <a:p>
            <a:pPr>
              <a:defRPr/>
            </a:pPr>
            <a:endParaRPr lang="en-US" dirty="0" smtClean="0"/>
          </a:p>
          <a:p>
            <a:pPr>
              <a:defRPr/>
            </a:pPr>
            <a:r>
              <a:rPr lang="en-GB" b="1" dirty="0" smtClean="0"/>
              <a:t>Course Eligibility</a:t>
            </a:r>
          </a:p>
          <a:p>
            <a:pPr>
              <a:defRPr/>
            </a:pPr>
            <a:r>
              <a:rPr lang="en-GB" dirty="0" smtClean="0"/>
              <a:t>The course studied must be in the UK and one of the following:</a:t>
            </a:r>
          </a:p>
          <a:p>
            <a:pPr>
              <a:defRPr/>
            </a:pPr>
            <a:r>
              <a:rPr lang="en-GB" dirty="0" smtClean="0"/>
              <a:t>• a first degree, </a:t>
            </a:r>
            <a:r>
              <a:rPr lang="en-GB" dirty="0" err="1" smtClean="0"/>
              <a:t>eg</a:t>
            </a:r>
            <a:r>
              <a:rPr lang="en-GB" dirty="0" smtClean="0"/>
              <a:t> BA, BSc or BEd</a:t>
            </a:r>
          </a:p>
          <a:p>
            <a:pPr>
              <a:defRPr/>
            </a:pPr>
            <a:r>
              <a:rPr lang="en-GB" dirty="0" smtClean="0"/>
              <a:t>• a Foundation Degree</a:t>
            </a:r>
          </a:p>
          <a:p>
            <a:pPr>
              <a:defRPr/>
            </a:pPr>
            <a:r>
              <a:rPr lang="en-GB" dirty="0" smtClean="0"/>
              <a:t>• a Certificate of Higher Education</a:t>
            </a:r>
          </a:p>
          <a:p>
            <a:pPr>
              <a:defRPr/>
            </a:pPr>
            <a:r>
              <a:rPr lang="en-GB" dirty="0" smtClean="0"/>
              <a:t>• a Diploma of Higher Education (DipHE)</a:t>
            </a:r>
          </a:p>
          <a:p>
            <a:pPr>
              <a:defRPr/>
            </a:pPr>
            <a:r>
              <a:rPr lang="en-GB" dirty="0" smtClean="0"/>
              <a:t>• a Higher National Certificate (HNC)</a:t>
            </a:r>
          </a:p>
          <a:p>
            <a:pPr>
              <a:defRPr/>
            </a:pPr>
            <a:r>
              <a:rPr lang="en-GB" dirty="0" smtClean="0"/>
              <a:t>• a Higher National Diploma (HND)</a:t>
            </a:r>
          </a:p>
          <a:p>
            <a:pPr>
              <a:defRPr/>
            </a:pPr>
            <a:r>
              <a:rPr lang="en-GB" dirty="0" smtClean="0"/>
              <a:t>• a Postgraduate Certificate of Education (PGCE)</a:t>
            </a:r>
          </a:p>
          <a:p>
            <a:pPr>
              <a:defRPr/>
            </a:pPr>
            <a:r>
              <a:rPr lang="en-GB" dirty="0" smtClean="0"/>
              <a:t>• Initial Teacher Training (ITT)</a:t>
            </a:r>
          </a:p>
          <a:p>
            <a:pPr>
              <a:defRPr/>
            </a:pPr>
            <a:endParaRPr lang="en-GB" dirty="0" smtClean="0"/>
          </a:p>
          <a:p>
            <a:pPr>
              <a:defRPr/>
            </a:pPr>
            <a:r>
              <a:rPr lang="en-GB" b="1" dirty="0" smtClean="0"/>
              <a:t>Previous Study</a:t>
            </a:r>
          </a:p>
          <a:p>
            <a:pPr>
              <a:defRPr/>
            </a:pPr>
            <a:r>
              <a:rPr lang="en-GB" dirty="0" smtClean="0"/>
              <a:t>Students won’t normally be able to get a Tuition Fee Loan if they already hold a qualification equal to or higher than the one they plan on studying for. </a:t>
            </a:r>
          </a:p>
          <a:p>
            <a:pPr>
              <a:defRPr/>
            </a:pPr>
            <a:r>
              <a:rPr lang="en-GB" dirty="0" smtClean="0"/>
              <a:t>If they have already received student finance for part of a course that they didn’t complete they will only be able to receive finance for the number of years of the course, less the number of years they already had funding for.</a:t>
            </a:r>
          </a:p>
          <a:p>
            <a:pPr>
              <a:defRPr/>
            </a:pPr>
            <a:endParaRPr lang="en-GB" dirty="0" smtClean="0">
              <a:ea typeface="MS PGothic" pitchFamily="34" charset="-128"/>
            </a:endParaRPr>
          </a:p>
          <a:p>
            <a:pPr>
              <a:defRPr/>
            </a:pPr>
            <a:endParaRPr lang="en-GB" dirty="0">
              <a:ea typeface="MS PGothic"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470388-7C17-43F7-A033-C100AB1BCB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4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06BC3-6117-4E1D-B9D9-E7699CC24D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58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ea typeface="ＭＳ Ｐゴシック" pitchFamily="34" charset="-128"/>
              </a:rPr>
              <a:t>Click on gov.uk link to go to calculator!!</a:t>
            </a:r>
          </a:p>
        </p:txBody>
      </p:sp>
      <p:sp>
        <p:nvSpPr>
          <p:cNvPr id="5632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0651B0-7C84-4E45-A273-5A3AFC68CC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80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06368F-2891-4187-B5AD-2D5EB66C1232}" type="datetime1">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59596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BBD098-AAA4-4A24-BC23-FB86FCBDF93B}" type="datetime1">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382981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FB082-196A-4AED-8DDD-F4C2DA7168F9}" type="datetime1">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399612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900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4811631"/>
            <a:ext cx="8534400" cy="742837"/>
          </a:xfrm>
        </p:spPr>
        <p:txBody>
          <a:bodyPr>
            <a:normAutofit/>
          </a:bodyPr>
          <a:lstStyle>
            <a:lvl1pPr marL="0" indent="0" algn="ctr">
              <a:buNone/>
              <a:defRPr sz="32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Enter presentation title here</a:t>
            </a:r>
            <a:endParaRPr lang="en-US" dirty="0"/>
          </a:p>
        </p:txBody>
      </p:sp>
      <p:pic>
        <p:nvPicPr>
          <p:cNvPr id="7" name="Picture 6"/>
          <p:cNvPicPr>
            <a:picLocks noChangeAspect="1"/>
          </p:cNvPicPr>
          <p:nvPr userDrawn="1"/>
        </p:nvPicPr>
        <p:blipFill>
          <a:blip r:embed="rId2"/>
          <a:stretch>
            <a:fillRect/>
          </a:stretch>
        </p:blipFill>
        <p:spPr>
          <a:xfrm>
            <a:off x="3793250" y="1306383"/>
            <a:ext cx="4605501" cy="2318309"/>
          </a:xfrm>
          <a:prstGeom prst="rect">
            <a:avLst/>
          </a:prstGeom>
        </p:spPr>
      </p:pic>
    </p:spTree>
    <p:extLst>
      <p:ext uri="{BB962C8B-B14F-4D97-AF65-F5344CB8AC3E}">
        <p14:creationId xmlns:p14="http://schemas.microsoft.com/office/powerpoint/2010/main" val="311869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pic>
        <p:nvPicPr>
          <p:cNvPr id="5" name="Picture 4" descr="STAC_MASTER_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091" y="1492156"/>
            <a:ext cx="4039616" cy="5047488"/>
          </a:xfrm>
          <a:prstGeom prst="rect">
            <a:avLst/>
          </a:prstGeom>
        </p:spPr>
      </p:pic>
      <p:sp>
        <p:nvSpPr>
          <p:cNvPr id="2" name="Title 1"/>
          <p:cNvSpPr>
            <a:spLocks noGrp="1"/>
          </p:cNvSpPr>
          <p:nvPr>
            <p:ph type="title" hasCustomPrompt="1"/>
          </p:nvPr>
        </p:nvSpPr>
        <p:spPr>
          <a:xfrm>
            <a:off x="306264" y="2724245"/>
            <a:ext cx="11565960" cy="1143000"/>
          </a:xfrm>
        </p:spPr>
        <p:txBody>
          <a:bodyPr>
            <a:normAutofit/>
          </a:bodyPr>
          <a:lstStyle>
            <a:lvl1pPr algn="ctr">
              <a:defRPr sz="3200" baseline="0">
                <a:solidFill>
                  <a:schemeClr val="bg1"/>
                </a:solidFill>
              </a:defRPr>
            </a:lvl1pPr>
          </a:lstStyle>
          <a:p>
            <a:r>
              <a:rPr lang="en-GB" dirty="0" smtClean="0"/>
              <a:t>Enter section slide title here </a:t>
            </a:r>
            <a:endParaRPr lang="en-US" dirty="0"/>
          </a:p>
        </p:txBody>
      </p:sp>
    </p:spTree>
    <p:extLst>
      <p:ext uri="{BB962C8B-B14F-4D97-AF65-F5344CB8AC3E}">
        <p14:creationId xmlns:p14="http://schemas.microsoft.com/office/powerpoint/2010/main" val="2377500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06264" y="274639"/>
            <a:ext cx="11565960" cy="1143000"/>
          </a:xfrm>
        </p:spPr>
        <p:txBody>
          <a:bodyPr>
            <a:normAutofit/>
          </a:bodyPr>
          <a:lstStyle>
            <a:lvl1pPr algn="l">
              <a:defRPr sz="3200">
                <a:solidFill>
                  <a:schemeClr val="tx2"/>
                </a:solidFill>
              </a:defRPr>
            </a:lvl1pPr>
          </a:lstStyle>
          <a:p>
            <a:r>
              <a:rPr lang="en-GB" dirty="0" smtClean="0"/>
              <a:t>Click to edit Master title style</a:t>
            </a:r>
            <a:endParaRPr lang="en-US" dirty="0"/>
          </a:p>
        </p:txBody>
      </p:sp>
      <p:sp>
        <p:nvSpPr>
          <p:cNvPr id="8" name="Content Placeholder 2"/>
          <p:cNvSpPr>
            <a:spLocks noGrp="1"/>
          </p:cNvSpPr>
          <p:nvPr>
            <p:ph idx="1"/>
          </p:nvPr>
        </p:nvSpPr>
        <p:spPr>
          <a:xfrm>
            <a:off x="306264" y="1783171"/>
            <a:ext cx="11565960" cy="4755119"/>
          </a:xfrm>
        </p:spPr>
        <p:txBody>
          <a:bodyPr>
            <a:normAutofit/>
          </a:bodyPr>
          <a:lstStyle>
            <a:lvl1pPr>
              <a:defRPr sz="2933">
                <a:solidFill>
                  <a:srgbClr val="708C9D"/>
                </a:solidFill>
              </a:defRPr>
            </a:lvl1pPr>
            <a:lvl2pPr>
              <a:defRPr sz="2933">
                <a:solidFill>
                  <a:srgbClr val="708C9D"/>
                </a:solidFill>
              </a:defRPr>
            </a:lvl2pPr>
            <a:lvl3pPr>
              <a:defRPr sz="2933">
                <a:solidFill>
                  <a:srgbClr val="708C9D"/>
                </a:solidFill>
              </a:defRPr>
            </a:lvl3pPr>
            <a:lvl4pPr>
              <a:defRPr sz="2933">
                <a:solidFill>
                  <a:srgbClr val="708C9D"/>
                </a:solidFill>
              </a:defRPr>
            </a:lvl4pPr>
            <a:lvl5pPr>
              <a:defRPr sz="2933">
                <a:solidFill>
                  <a:srgbClr val="708C9D"/>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80702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C8C939E-F445-B14E-AA0C-607390E7E2B1}"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1356936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178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C8C939E-F445-B14E-AA0C-607390E7E2B1}"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2882422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C8C939E-F445-B14E-AA0C-607390E7E2B1}"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185622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E1E8A-29F6-4D5C-B773-45A3EAE43262}" type="datetime1">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74974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C939E-F445-B14E-AA0C-607390E7E2B1}"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2595309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C8C939E-F445-B14E-AA0C-607390E7E2B1}"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503477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C8C939E-F445-B14E-AA0C-607390E7E2B1}"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746787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8C939E-F445-B14E-AA0C-607390E7E2B1}"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326452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8C939E-F445-B14E-AA0C-607390E7E2B1}"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1745606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343E97-0AF5-4CD3-9936-9834D90B88D5}"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B17FB-9C8B-4794-9078-E7D81F7FBCE8}" type="slidenum">
              <a:rPr lang="en-GB" smtClean="0"/>
              <a:t>‹#›</a:t>
            </a:fld>
            <a:endParaRPr lang="en-GB"/>
          </a:p>
        </p:txBody>
      </p:sp>
    </p:spTree>
    <p:extLst>
      <p:ext uri="{BB962C8B-B14F-4D97-AF65-F5344CB8AC3E}">
        <p14:creationId xmlns:p14="http://schemas.microsoft.com/office/powerpoint/2010/main" val="167337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682CD3-E01E-484B-8668-BBEA3967B2D8}" type="datetime1">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398711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7C8DF0-A1B4-42C1-BE60-0DE68707D2D1}" type="datetime1">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414064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DD7C97-0073-45C7-B0EB-1247F96AE026}" type="datetime1">
              <a:rPr lang="en-GB" smtClean="0"/>
              <a:t>04/10/2018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410732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B5CAFD-0C91-4203-89B9-09E6DC98BFC0}" type="datetime1">
              <a:rPr lang="en-GB" smtClean="0"/>
              <a:t>04/10/2018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97531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71982-35B7-476F-AF54-A54F2FBEDCF9}" type="datetime1">
              <a:rPr lang="en-GB" smtClean="0"/>
              <a:t>04/10/2018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83019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FC0F37-C710-4474-8FC8-E6B751A7CB4E}" type="datetime1">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14705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FE11CB-035C-44AB-918F-34DCE48787EE}" type="datetime1">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320475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B1DFF-413A-470C-8B6B-9086E487255B}" type="datetime1">
              <a:rPr lang="en-GB" smtClean="0"/>
              <a:t>04/10/2018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A8604-984B-4B8E-A998-04D09D6D6435}" type="slidenum">
              <a:rPr lang="en-GB" smtClean="0"/>
              <a:t>‹#›</a:t>
            </a:fld>
            <a:endParaRPr lang="en-GB"/>
          </a:p>
        </p:txBody>
      </p:sp>
    </p:spTree>
    <p:extLst>
      <p:ext uri="{BB962C8B-B14F-4D97-AF65-F5344CB8AC3E}">
        <p14:creationId xmlns:p14="http://schemas.microsoft.com/office/powerpoint/2010/main" val="2542894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C8C939E-F445-B14E-AA0C-607390E7E2B1}" type="datetimeFigureOut">
              <a:rPr lang="en-US" smtClean="0"/>
              <a:t>10/4/2018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65DEA3C-29FB-4F42-8776-941A169BCB1D}" type="slidenum">
              <a:rPr lang="en-US" smtClean="0"/>
              <a:t>‹#›</a:t>
            </a:fld>
            <a:endParaRPr lang="en-US"/>
          </a:p>
        </p:txBody>
      </p:sp>
    </p:spTree>
    <p:extLst>
      <p:ext uri="{BB962C8B-B14F-4D97-AF65-F5344CB8AC3E}">
        <p14:creationId xmlns:p14="http://schemas.microsoft.com/office/powerpoint/2010/main" val="42814795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hyperlink" Target="https://www.gov.uk/student-finance-calculato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advancingaccess.ac.uk/cpd-resources/content/choose-a-univers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3779" y="3988671"/>
            <a:ext cx="9704552" cy="742837"/>
          </a:xfrm>
        </p:spPr>
        <p:txBody>
          <a:bodyPr>
            <a:noAutofit/>
          </a:bodyPr>
          <a:lstStyle/>
          <a:p>
            <a:r>
              <a:rPr lang="en-GB" sz="5400" dirty="0">
                <a:latin typeface="Fira Sans" panose="020B0803050000020004" pitchFamily="34" charset="0"/>
              </a:rPr>
              <a:t>UCAS and Post 18 Parent Information Evening </a:t>
            </a:r>
          </a:p>
        </p:txBody>
      </p:sp>
    </p:spTree>
    <p:extLst>
      <p:ext uri="{BB962C8B-B14F-4D97-AF65-F5344CB8AC3E}">
        <p14:creationId xmlns:p14="http://schemas.microsoft.com/office/powerpoint/2010/main" val="691544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96510" y="96252"/>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10</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smtClean="0">
                <a:solidFill>
                  <a:srgbClr val="990A2C"/>
                </a:solidFill>
                <a:latin typeface="Lucida Sans" panose="020B0602030504020204" pitchFamily="34" charset="0"/>
              </a:rPr>
              <a:t>Achieving Excellence With Care</a:t>
            </a:r>
            <a:endParaRPr lang="en-GB" sz="2000" dirty="0">
              <a:solidFill>
                <a:srgbClr val="990A2C"/>
              </a:solidFill>
              <a:latin typeface="Lucida Sans" panose="020B0602030504020204" pitchFamily="34" charset="0"/>
            </a:endParaRP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680644" y="1710780"/>
            <a:ext cx="10840453" cy="5393824"/>
          </a:xfrm>
          <a:solidFill>
            <a:schemeClr val="bg1"/>
          </a:solidFill>
          <a:ln w="76200">
            <a:solidFill>
              <a:srgbClr val="002060"/>
            </a:solidFill>
          </a:ln>
        </p:spPr>
        <p:txBody>
          <a:bodyPr>
            <a:normAutofit fontScale="32500" lnSpcReduction="20000"/>
          </a:bodyPr>
          <a:lstStyle/>
          <a:p>
            <a:pPr algn="just"/>
            <a:r>
              <a:rPr lang="en-GB" sz="8000" dirty="0">
                <a:latin typeface="Fira Sans Light" panose="020B0403050000020004" pitchFamily="34" charset="0"/>
              </a:rPr>
              <a:t>Artificial Intelligence interests me as it explores how we can use algorithms to </a:t>
            </a:r>
            <a:r>
              <a:rPr lang="en-GB" sz="8000" dirty="0" smtClean="0">
                <a:latin typeface="Fira Sans Light" panose="020B0403050000020004" pitchFamily="34" charset="0"/>
              </a:rPr>
              <a:t>create intelligent </a:t>
            </a:r>
            <a:r>
              <a:rPr lang="en-GB" sz="8000" dirty="0">
                <a:latin typeface="Fira Sans Light" panose="020B0403050000020004" pitchFamily="34" charset="0"/>
              </a:rPr>
              <a:t>agents. In order to discover more about this, I attended a lecture at </a:t>
            </a:r>
            <a:r>
              <a:rPr lang="en-GB" sz="8000" dirty="0" smtClean="0">
                <a:latin typeface="Fira Sans Light" panose="020B0403050000020004" pitchFamily="34" charset="0"/>
              </a:rPr>
              <a:t>University College </a:t>
            </a:r>
            <a:r>
              <a:rPr lang="en-GB" sz="8000" dirty="0">
                <a:latin typeface="Fira Sans Light" panose="020B0403050000020004" pitchFamily="34" charset="0"/>
              </a:rPr>
              <a:t>London on traffic algorithms, which showed how data from traffic jams can be </a:t>
            </a:r>
            <a:r>
              <a:rPr lang="en-GB" sz="8000" dirty="0" smtClean="0">
                <a:latin typeface="Fira Sans Light" panose="020B0403050000020004" pitchFamily="34" charset="0"/>
              </a:rPr>
              <a:t>collected and </a:t>
            </a:r>
            <a:r>
              <a:rPr lang="en-GB" sz="8000" dirty="0">
                <a:latin typeface="Fira Sans Light" panose="020B0403050000020004" pitchFamily="34" charset="0"/>
              </a:rPr>
              <a:t>used to create algorithms for predicting traffic, using sensors placed in traffic </a:t>
            </a:r>
            <a:r>
              <a:rPr lang="en-GB" sz="8000" dirty="0" smtClean="0">
                <a:latin typeface="Fira Sans Light" panose="020B0403050000020004" pitchFamily="34" charset="0"/>
              </a:rPr>
              <a:t>lights. This </a:t>
            </a:r>
            <a:r>
              <a:rPr lang="en-GB" sz="8000" dirty="0">
                <a:latin typeface="Fira Sans Light" panose="020B0403050000020004" pitchFamily="34" charset="0"/>
              </a:rPr>
              <a:t>was an unexpected application of AI technology, which made me appreciate the range </a:t>
            </a:r>
            <a:r>
              <a:rPr lang="en-GB" sz="8000" dirty="0" smtClean="0">
                <a:latin typeface="Fira Sans Light" panose="020B0403050000020004" pitchFamily="34" charset="0"/>
              </a:rPr>
              <a:t>of </a:t>
            </a:r>
            <a:r>
              <a:rPr lang="en-GB" sz="8000" dirty="0">
                <a:latin typeface="Fira Sans Light" panose="020B0403050000020004" pitchFamily="34" charset="0"/>
              </a:rPr>
              <a:t>problems that AI can solve. This led me to read Artificial Intelligence: A Modern </a:t>
            </a:r>
            <a:r>
              <a:rPr lang="en-GB" sz="8000" dirty="0" smtClean="0">
                <a:latin typeface="Fira Sans Light" panose="020B0403050000020004" pitchFamily="34" charset="0"/>
              </a:rPr>
              <a:t>Approach; reading </a:t>
            </a:r>
            <a:r>
              <a:rPr lang="en-GB" sz="8000" dirty="0">
                <a:latin typeface="Fira Sans Light" panose="020B0403050000020004" pitchFamily="34" charset="0"/>
              </a:rPr>
              <a:t>about more complex concepts such as neural networks and general intelligence made </a:t>
            </a:r>
            <a:r>
              <a:rPr lang="en-GB" sz="8000" dirty="0" smtClean="0">
                <a:latin typeface="Fira Sans Light" panose="020B0403050000020004" pitchFamily="34" charset="0"/>
              </a:rPr>
              <a:t>me </a:t>
            </a:r>
            <a:r>
              <a:rPr lang="en-GB" sz="8000" dirty="0">
                <a:latin typeface="Fira Sans Light" panose="020B0403050000020004" pitchFamily="34" charset="0"/>
              </a:rPr>
              <a:t>think deeply about just how far a computer agent can be made to function like a human. </a:t>
            </a:r>
            <a:r>
              <a:rPr lang="en-GB" sz="8000" dirty="0" smtClean="0">
                <a:latin typeface="Fira Sans Light" panose="020B0403050000020004" pitchFamily="34" charset="0"/>
              </a:rPr>
              <a:t>Machine learning </a:t>
            </a:r>
            <a:r>
              <a:rPr lang="en-GB" sz="8000" dirty="0">
                <a:latin typeface="Fira Sans Light" panose="020B0403050000020004" pitchFamily="34" charset="0"/>
              </a:rPr>
              <a:t>is the area of AI that intrigues me the most; the idea of algorithms being able </a:t>
            </a:r>
            <a:r>
              <a:rPr lang="en-GB" sz="8000" dirty="0" smtClean="0">
                <a:latin typeface="Fira Sans Light" panose="020B0403050000020004" pitchFamily="34" charset="0"/>
              </a:rPr>
              <a:t>to learn </a:t>
            </a:r>
            <a:r>
              <a:rPr lang="en-GB" sz="8000" dirty="0">
                <a:latin typeface="Fira Sans Light" panose="020B0403050000020004" pitchFamily="34" charset="0"/>
              </a:rPr>
              <a:t>while not being programmed where to look is both challenging and thought provoking. I </a:t>
            </a:r>
            <a:r>
              <a:rPr lang="en-GB" sz="8000" dirty="0" smtClean="0">
                <a:latin typeface="Fira Sans Light" panose="020B0403050000020004" pitchFamily="34" charset="0"/>
              </a:rPr>
              <a:t>am positive </a:t>
            </a:r>
            <a:r>
              <a:rPr lang="en-GB" sz="8000" dirty="0">
                <a:latin typeface="Fira Sans Light" panose="020B0403050000020004" pitchFamily="34" charset="0"/>
              </a:rPr>
              <a:t>that creating a computer agent that can think and learn effectively will have </a:t>
            </a:r>
            <a:r>
              <a:rPr lang="en-GB" sz="8000" dirty="0" smtClean="0">
                <a:latin typeface="Fira Sans Light" panose="020B0403050000020004" pitchFamily="34" charset="0"/>
              </a:rPr>
              <a:t>a massive </a:t>
            </a:r>
            <a:r>
              <a:rPr lang="en-GB" sz="8000" dirty="0">
                <a:latin typeface="Fira Sans Light" panose="020B0403050000020004" pitchFamily="34" charset="0"/>
              </a:rPr>
              <a:t>impact on our lives very soon.</a:t>
            </a:r>
          </a:p>
          <a:p>
            <a:pPr marL="514350" indent="-514350" algn="l">
              <a:buFont typeface="+mj-lt"/>
              <a:buAutoNum type="arabicPeriod"/>
            </a:pPr>
            <a:endParaRPr lang="en-GB" b="1" dirty="0">
              <a:solidFill>
                <a:srgbClr val="002060"/>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r>
              <a:rPr lang="en-GB" sz="3600" dirty="0" smtClean="0">
                <a:latin typeface="Fira Sans" panose="020B0803050000020004" pitchFamily="34" charset="0"/>
              </a:rPr>
              <a:t>Talking about your subject</a:t>
            </a:r>
            <a:endParaRPr lang="en-GB" sz="3600" dirty="0">
              <a:latin typeface="Fira Sans" panose="020B0803050000020004" pitchFamily="34" charset="0"/>
            </a:endParaRPr>
          </a:p>
        </p:txBody>
      </p:sp>
    </p:spTree>
    <p:extLst>
      <p:ext uri="{BB962C8B-B14F-4D97-AF65-F5344CB8AC3E}">
        <p14:creationId xmlns:p14="http://schemas.microsoft.com/office/powerpoint/2010/main" val="328583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1733" dirty="0" smtClean="0"/>
              <a:t>Ms Bridges </a:t>
            </a:r>
            <a:br>
              <a:rPr lang="en-GB" sz="11733" dirty="0" smtClean="0"/>
            </a:br>
            <a:r>
              <a:rPr lang="en-GB" sz="11733" dirty="0" smtClean="0"/>
              <a:t>Medical Applications</a:t>
            </a:r>
            <a:endParaRPr lang="en-GB" sz="11733" dirty="0"/>
          </a:p>
        </p:txBody>
      </p:sp>
    </p:spTree>
    <p:extLst>
      <p:ext uri="{BB962C8B-B14F-4D97-AF65-F5344CB8AC3E}">
        <p14:creationId xmlns:p14="http://schemas.microsoft.com/office/powerpoint/2010/main" val="56993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12</a:t>
            </a:fld>
            <a:endParaRPr lang="en-GB" dirty="0"/>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0" y="1270674"/>
            <a:ext cx="11825593" cy="5754973"/>
          </a:xfrm>
          <a:solidFill>
            <a:schemeClr val="bg1"/>
          </a:solidFill>
          <a:ln w="76200">
            <a:solidFill>
              <a:srgbClr val="002060"/>
            </a:solidFill>
          </a:ln>
        </p:spPr>
        <p:txBody>
          <a:bodyPr>
            <a:noAutofit/>
          </a:bodyPr>
          <a:lstStyle/>
          <a:p>
            <a:pPr algn="l"/>
            <a:r>
              <a:rPr lang="en-GB" sz="2800" b="1" dirty="0" smtClean="0">
                <a:solidFill>
                  <a:srgbClr val="002060"/>
                </a:solidFill>
              </a:rPr>
              <a:t>12.5 </a:t>
            </a:r>
            <a:r>
              <a:rPr lang="en-GB" sz="2800" b="1" dirty="0">
                <a:solidFill>
                  <a:srgbClr val="002060"/>
                </a:solidFill>
              </a:rPr>
              <a:t>applicants per place last application, Jeremy Hunt increasing number of places from 6,000 to 7,500 this entry in order to help NHS be self sufficient. </a:t>
            </a:r>
          </a:p>
          <a:p>
            <a:pPr algn="l"/>
            <a:r>
              <a:rPr lang="en-GB" sz="2800" b="1" dirty="0">
                <a:solidFill>
                  <a:srgbClr val="002060"/>
                </a:solidFill>
              </a:rPr>
              <a:t>UKCAT – 26 Medical Schools require it</a:t>
            </a:r>
          </a:p>
          <a:p>
            <a:pPr algn="l"/>
            <a:r>
              <a:rPr lang="en-GB" sz="2800" b="1" dirty="0">
                <a:solidFill>
                  <a:srgbClr val="002060"/>
                </a:solidFill>
              </a:rPr>
              <a:t>BMAT – 7 Medical Schools require it</a:t>
            </a:r>
          </a:p>
          <a:p>
            <a:pPr algn="l"/>
            <a:r>
              <a:rPr lang="en-GB" sz="2800" b="1" dirty="0">
                <a:solidFill>
                  <a:srgbClr val="002060"/>
                </a:solidFill>
              </a:rPr>
              <a:t>Only applicants scoring highly (within a particular cohort – no grade boundaries) will be considered for interview</a:t>
            </a:r>
          </a:p>
          <a:p>
            <a:pPr algn="l"/>
            <a:r>
              <a:rPr lang="en-GB" sz="2800" b="1" dirty="0">
                <a:solidFill>
                  <a:srgbClr val="002060"/>
                </a:solidFill>
              </a:rPr>
              <a:t>Half applicants rejected straight out, half go to interview – either a panel interview or multiple mini interviews, testing scientific knowledge and asking about experience</a:t>
            </a:r>
          </a:p>
          <a:p>
            <a:pPr algn="l"/>
            <a:r>
              <a:rPr lang="en-GB" sz="2800" b="1" dirty="0">
                <a:solidFill>
                  <a:srgbClr val="002060"/>
                </a:solidFill>
              </a:rPr>
              <a:t>&lt;0.1% of applicants receive unconditional offer</a:t>
            </a:r>
          </a:p>
          <a:p>
            <a:pPr algn="l"/>
            <a:r>
              <a:rPr lang="en-GB" sz="2800" b="1" dirty="0">
                <a:solidFill>
                  <a:srgbClr val="002060"/>
                </a:solidFill>
              </a:rPr>
              <a:t>Offers range from A*A*A – AAA (Including Chemistry and Biology (or Maths</a:t>
            </a:r>
            <a:r>
              <a:rPr lang="en-GB" sz="2800" b="1" dirty="0" smtClean="0">
                <a:solidFill>
                  <a:srgbClr val="002060"/>
                </a:solidFill>
              </a:rPr>
              <a:t>))</a:t>
            </a:r>
            <a:endParaRPr lang="en-GB" sz="2800" b="1" dirty="0">
              <a:solidFill>
                <a:srgbClr val="002060"/>
              </a:solidFill>
            </a:endParaRPr>
          </a:p>
        </p:txBody>
      </p:sp>
      <p:sp>
        <p:nvSpPr>
          <p:cNvPr id="10" name="TextBox 9"/>
          <p:cNvSpPr txBox="1"/>
          <p:nvPr/>
        </p:nvSpPr>
        <p:spPr>
          <a:xfrm>
            <a:off x="3066792" y="-113594"/>
            <a:ext cx="6635932" cy="1200329"/>
          </a:xfrm>
          <a:prstGeom prst="rect">
            <a:avLst/>
          </a:prstGeom>
          <a:noFill/>
        </p:spPr>
        <p:txBody>
          <a:bodyPr wrap="square" rtlCol="0">
            <a:spAutoFit/>
          </a:bodyPr>
          <a:lstStyle/>
          <a:p>
            <a:r>
              <a:rPr lang="en-GB" sz="3600" dirty="0" smtClean="0">
                <a:latin typeface="Fira Sans" panose="020B0803050000020004" pitchFamily="34" charset="0"/>
              </a:rPr>
              <a:t>Science and Medical applications</a:t>
            </a:r>
            <a:endParaRPr lang="en-GB" sz="3600" dirty="0">
              <a:latin typeface="Fira Sans" panose="020B0803050000020004" pitchFamily="34" charset="0"/>
            </a:endParaRPr>
          </a:p>
        </p:txBody>
      </p:sp>
    </p:spTree>
    <p:extLst>
      <p:ext uri="{BB962C8B-B14F-4D97-AF65-F5344CB8AC3E}">
        <p14:creationId xmlns:p14="http://schemas.microsoft.com/office/powerpoint/2010/main" val="4036712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1733" dirty="0" smtClean="0"/>
              <a:t>Ms Pearce </a:t>
            </a:r>
            <a:br>
              <a:rPr lang="en-GB" sz="11733" dirty="0" smtClean="0"/>
            </a:br>
            <a:r>
              <a:rPr lang="en-GB" sz="11733" dirty="0" smtClean="0"/>
              <a:t>Head of Sixth Form</a:t>
            </a:r>
            <a:endParaRPr lang="en-GB" sz="11733" dirty="0"/>
          </a:p>
        </p:txBody>
      </p:sp>
    </p:spTree>
    <p:extLst>
      <p:ext uri="{BB962C8B-B14F-4D97-AF65-F5344CB8AC3E}">
        <p14:creationId xmlns:p14="http://schemas.microsoft.com/office/powerpoint/2010/main" val="2927171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35069" y="1705031"/>
            <a:ext cx="575468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Aft>
                <a:spcPts val="1200"/>
              </a:spcAft>
              <a:defRPr/>
            </a:pPr>
            <a:r>
              <a:rPr lang="en-US" sz="6600" dirty="0">
                <a:solidFill>
                  <a:srgbClr val="DD4814"/>
                </a:solidFill>
                <a:cs typeface="Arial" charset="0"/>
              </a:rPr>
              <a:t>STUDENT FINANCE ENGLAND</a:t>
            </a:r>
          </a:p>
          <a:p>
            <a:pPr defTabSz="457200" eaLnBrk="1" hangingPunct="1">
              <a:spcAft>
                <a:spcPts val="1200"/>
              </a:spcAft>
              <a:defRPr/>
            </a:pPr>
            <a:endParaRPr lang="en-US" sz="2000" dirty="0">
              <a:solidFill>
                <a:prstClr val="black"/>
              </a:solidFill>
              <a:cs typeface="Arial" charset="0"/>
            </a:endParaRPr>
          </a:p>
        </p:txBody>
      </p:sp>
      <p:sp>
        <p:nvSpPr>
          <p:cNvPr id="4" name="TextBox 12"/>
          <p:cNvSpPr txBox="1">
            <a:spLocks noChangeArrowheads="1"/>
          </p:cNvSpPr>
          <p:nvPr/>
        </p:nvSpPr>
        <p:spPr bwMode="auto">
          <a:xfrm>
            <a:off x="2851151" y="2635250"/>
            <a:ext cx="183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800" dirty="0">
                <a:solidFill>
                  <a:prstClr val="white"/>
                </a:solidFill>
                <a:cs typeface="Arial" charset="0"/>
              </a:rPr>
              <a:t>SECTION 1</a:t>
            </a:r>
          </a:p>
        </p:txBody>
      </p:sp>
      <p:pic>
        <p:nvPicPr>
          <p:cNvPr id="5" name="Picture 4"/>
          <p:cNvPicPr>
            <a:picLocks noChangeAspect="1"/>
          </p:cNvPicPr>
          <p:nvPr/>
        </p:nvPicPr>
        <p:blipFill>
          <a:blip r:embed="rId2"/>
          <a:stretch>
            <a:fillRect/>
          </a:stretch>
        </p:blipFill>
        <p:spPr>
          <a:xfrm>
            <a:off x="130789" y="5213684"/>
            <a:ext cx="3366390" cy="1644316"/>
          </a:xfrm>
          <a:prstGeom prst="rect">
            <a:avLst/>
          </a:prstGeom>
        </p:spPr>
      </p:pic>
    </p:spTree>
    <p:extLst>
      <p:ext uri="{BB962C8B-B14F-4D97-AF65-F5344CB8AC3E}">
        <p14:creationId xmlns:p14="http://schemas.microsoft.com/office/powerpoint/2010/main" val="1913327932"/>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a:spLocks noChangeArrowheads="1"/>
          </p:cNvSpPr>
          <p:nvPr/>
        </p:nvSpPr>
        <p:spPr bwMode="auto">
          <a:xfrm>
            <a:off x="3302000" y="361950"/>
            <a:ext cx="5754688" cy="814388"/>
          </a:xfrm>
          <a:prstGeom prst="rect">
            <a:avLst/>
          </a:prstGeom>
          <a:noFill/>
          <a:ln w="9525">
            <a:noFill/>
            <a:miter lim="800000"/>
            <a:headEnd/>
            <a:tailEnd/>
          </a:ln>
        </p:spPr>
        <p:txBody>
          <a:bodyPr lIns="0" tIns="0" rIns="0" bIns="0">
            <a:spAutoFit/>
          </a:bodyPr>
          <a:lstStyle/>
          <a:p>
            <a:pPr defTabSz="457200">
              <a:spcAft>
                <a:spcPts val="600"/>
              </a:spcAft>
            </a:pPr>
            <a:r>
              <a:rPr lang="en-US" sz="2800" dirty="0">
                <a:solidFill>
                  <a:srgbClr val="DD4814"/>
                </a:solidFill>
                <a:latin typeface="Arial" pitchFamily="34" charset="0"/>
                <a:cs typeface="Arial" pitchFamily="34" charset="0"/>
              </a:rPr>
              <a:t>STUDENT FINANCE ENGLAND</a:t>
            </a:r>
          </a:p>
          <a:p>
            <a:pPr defTabSz="457200">
              <a:spcAft>
                <a:spcPts val="600"/>
              </a:spcAft>
            </a:pPr>
            <a:r>
              <a:rPr lang="en-US" sz="2000" dirty="0">
                <a:solidFill>
                  <a:prstClr val="black"/>
                </a:solidFill>
                <a:latin typeface="Arial" pitchFamily="34" charset="0"/>
                <a:cs typeface="Arial" pitchFamily="34" charset="0"/>
              </a:rPr>
              <a:t>AN INTRODUCTION</a:t>
            </a:r>
          </a:p>
        </p:txBody>
      </p:sp>
      <p:sp>
        <p:nvSpPr>
          <p:cNvPr id="4" name="Rectangle 1"/>
          <p:cNvSpPr>
            <a:spLocks noChangeArrowheads="1"/>
          </p:cNvSpPr>
          <p:nvPr/>
        </p:nvSpPr>
        <p:spPr bwMode="auto">
          <a:xfrm>
            <a:off x="1989221" y="1427415"/>
            <a:ext cx="9144000" cy="4092575"/>
          </a:xfrm>
          <a:prstGeom prst="rect">
            <a:avLst/>
          </a:prstGeom>
          <a:noFill/>
          <a:ln w="9525">
            <a:noFill/>
            <a:miter lim="800000"/>
            <a:headEnd/>
            <a:tailEnd/>
          </a:ln>
        </p:spPr>
        <p:txBody>
          <a:bodyPr anchor="ctr">
            <a:spAutoFit/>
          </a:bodyPr>
          <a:lstStyle/>
          <a:p>
            <a:pPr marL="539750" indent="-358775" defTabSz="457200"/>
            <a:r>
              <a:rPr lang="en-US" sz="2000" dirty="0">
                <a:solidFill>
                  <a:prstClr val="black"/>
                </a:solidFill>
                <a:latin typeface="Arial" pitchFamily="34" charset="0"/>
                <a:ea typeface="Times New Roman" pitchFamily="18" charset="0"/>
                <a:cs typeface="Arial" pitchFamily="34" charset="0"/>
              </a:rPr>
              <a:t>Student Finance England provide financial support on behalf of the UK </a:t>
            </a:r>
          </a:p>
          <a:p>
            <a:pPr marL="539750" indent="-358775" defTabSz="457200"/>
            <a:r>
              <a:rPr lang="en-US" sz="2000" dirty="0">
                <a:solidFill>
                  <a:prstClr val="black"/>
                </a:solidFill>
                <a:latin typeface="Arial" pitchFamily="34" charset="0"/>
                <a:ea typeface="Times New Roman" pitchFamily="18" charset="0"/>
                <a:cs typeface="Arial" pitchFamily="34" charset="0"/>
              </a:rPr>
              <a:t>Government to students from England entering higher education in the UK:  </a:t>
            </a:r>
          </a:p>
          <a:p>
            <a:pPr marL="539750" indent="-358775" defTabSz="457200">
              <a:buFont typeface="Arial" pitchFamily="34" charset="0"/>
              <a:buChar char="•"/>
            </a:pPr>
            <a:endParaRPr lang="en-US" sz="2000" dirty="0">
              <a:solidFill>
                <a:prstClr val="black"/>
              </a:solidFill>
              <a:latin typeface="Arial" pitchFamily="34" charset="0"/>
              <a:ea typeface="Times New Roman" pitchFamily="18" charset="0"/>
              <a:cs typeface="Arial" pitchFamily="34" charset="0"/>
            </a:endParaRPr>
          </a:p>
          <a:p>
            <a:pPr marL="539750" indent="-358775" defTabSz="457200">
              <a:buFont typeface="Arial" pitchFamily="34" charset="0"/>
              <a:buChar char="•"/>
            </a:pPr>
            <a:r>
              <a:rPr lang="en-GB" sz="2000" dirty="0">
                <a:solidFill>
                  <a:prstClr val="black"/>
                </a:solidFill>
                <a:latin typeface="Arial" pitchFamily="34" charset="0"/>
                <a:ea typeface="Times New Roman" pitchFamily="18" charset="0"/>
                <a:cs typeface="Arial" pitchFamily="34" charset="0"/>
              </a:rPr>
              <a:t>The two main costs full-time students will have while studying are </a:t>
            </a:r>
          </a:p>
          <a:p>
            <a:pPr marL="539750" indent="-358775" defTabSz="457200"/>
            <a:r>
              <a:rPr lang="en-GB" sz="2000" dirty="0">
                <a:solidFill>
                  <a:prstClr val="black"/>
                </a:solidFill>
                <a:latin typeface="Arial" pitchFamily="34" charset="0"/>
                <a:ea typeface="Times New Roman" pitchFamily="18" charset="0"/>
                <a:cs typeface="Arial" pitchFamily="34" charset="0"/>
              </a:rPr>
              <a:t>	</a:t>
            </a:r>
            <a:r>
              <a:rPr lang="en-GB" sz="2000" b="1" dirty="0">
                <a:solidFill>
                  <a:prstClr val="black"/>
                </a:solidFill>
                <a:latin typeface="Arial" pitchFamily="34" charset="0"/>
                <a:ea typeface="Times New Roman" pitchFamily="18" charset="0"/>
                <a:cs typeface="Arial" pitchFamily="34" charset="0"/>
              </a:rPr>
              <a:t>tuition fees and living costs.</a:t>
            </a:r>
          </a:p>
          <a:p>
            <a:pPr marL="539750" indent="-358775" defTabSz="457200">
              <a:buFont typeface="Arial" pitchFamily="34" charset="0"/>
              <a:buChar char="•"/>
            </a:pPr>
            <a:endParaRPr lang="en-GB" sz="2000" b="1" dirty="0">
              <a:solidFill>
                <a:prstClr val="black"/>
              </a:solidFill>
              <a:latin typeface="Arial" pitchFamily="34" charset="0"/>
              <a:ea typeface="Times New Roman" pitchFamily="18" charset="0"/>
              <a:cs typeface="Arial" pitchFamily="34" charset="0"/>
            </a:endParaRPr>
          </a:p>
          <a:p>
            <a:pPr marL="539750" indent="-358775" defTabSz="457200">
              <a:buFont typeface="Arial" pitchFamily="34" charset="0"/>
              <a:buChar char="•"/>
            </a:pPr>
            <a:r>
              <a:rPr lang="en-GB" sz="2000" b="1" dirty="0">
                <a:solidFill>
                  <a:prstClr val="black"/>
                </a:solidFill>
                <a:latin typeface="Arial" pitchFamily="34" charset="0"/>
                <a:ea typeface="Times New Roman" pitchFamily="18" charset="0"/>
                <a:cs typeface="Arial" pitchFamily="34" charset="0"/>
              </a:rPr>
              <a:t>Student finance is available to help you with both. </a:t>
            </a:r>
          </a:p>
          <a:p>
            <a:pPr marL="539750" indent="-358775" defTabSz="457200" eaLnBrk="0" hangingPunct="0">
              <a:buFont typeface="Arial" pitchFamily="34" charset="0"/>
              <a:buChar char="•"/>
            </a:pPr>
            <a:endParaRPr lang="en-US" sz="2000" dirty="0">
              <a:solidFill>
                <a:prstClr val="black"/>
              </a:solidFill>
              <a:latin typeface="Arial" pitchFamily="34" charset="0"/>
              <a:ea typeface="Calibri" pitchFamily="34" charset="0"/>
              <a:cs typeface="Arial" pitchFamily="34" charset="0"/>
            </a:endParaRPr>
          </a:p>
          <a:p>
            <a:pPr marL="539750" indent="-358775" defTabSz="457200" eaLnBrk="0" hangingPunct="0">
              <a:buFont typeface="Arial" pitchFamily="34" charset="0"/>
              <a:buChar char="•"/>
            </a:pPr>
            <a:r>
              <a:rPr lang="en-US" sz="2000" dirty="0">
                <a:solidFill>
                  <a:prstClr val="black"/>
                </a:solidFill>
                <a:latin typeface="Arial" pitchFamily="34" charset="0"/>
                <a:ea typeface="Calibri" pitchFamily="34" charset="0"/>
                <a:cs typeface="Arial" pitchFamily="34" charset="0"/>
              </a:rPr>
              <a:t>Depending on your circumstances, your course and where you study, you </a:t>
            </a:r>
          </a:p>
          <a:p>
            <a:pPr marL="539750" indent="-358775" defTabSz="457200" eaLnBrk="0" hangingPunct="0"/>
            <a:r>
              <a:rPr lang="en-US" sz="2000" dirty="0">
                <a:solidFill>
                  <a:prstClr val="black"/>
                </a:solidFill>
                <a:latin typeface="Arial" pitchFamily="34" charset="0"/>
                <a:ea typeface="Calibri" pitchFamily="34" charset="0"/>
                <a:cs typeface="Arial" pitchFamily="34" charset="0"/>
              </a:rPr>
              <a:t>	may be able to get a range of financial help and support.</a:t>
            </a:r>
          </a:p>
          <a:p>
            <a:pPr marL="539750" indent="-358775" defTabSz="457200" eaLnBrk="0" hangingPunct="0">
              <a:buFont typeface="Arial" pitchFamily="34" charset="0"/>
              <a:buChar char="•"/>
            </a:pPr>
            <a:endParaRPr lang="en-US" sz="2000" dirty="0">
              <a:solidFill>
                <a:prstClr val="black"/>
              </a:solidFill>
              <a:latin typeface="Arial" pitchFamily="34" charset="0"/>
              <a:ea typeface="Calibri" pitchFamily="34" charset="0"/>
              <a:cs typeface="Arial" pitchFamily="34" charset="0"/>
            </a:endParaRPr>
          </a:p>
          <a:p>
            <a:pPr marL="539750" indent="-358775" defTabSz="457200" eaLnBrk="0" hangingPunct="0">
              <a:buFont typeface="Arial" pitchFamily="34" charset="0"/>
              <a:buChar char="•"/>
            </a:pPr>
            <a:r>
              <a:rPr lang="en-US" sz="2000" dirty="0">
                <a:solidFill>
                  <a:prstClr val="black"/>
                </a:solidFill>
                <a:latin typeface="Arial" pitchFamily="34" charset="0"/>
                <a:ea typeface="Calibri" pitchFamily="34" charset="0"/>
                <a:cs typeface="Arial" pitchFamily="34" charset="0"/>
              </a:rPr>
              <a:t>You could get grants and bursaries (which you don’t have to pay back)  and loans (which you do).</a:t>
            </a:r>
          </a:p>
        </p:txBody>
      </p:sp>
      <p:pic>
        <p:nvPicPr>
          <p:cNvPr id="6" name="Picture 5"/>
          <p:cNvPicPr>
            <a:picLocks noChangeAspect="1"/>
          </p:cNvPicPr>
          <p:nvPr/>
        </p:nvPicPr>
        <p:blipFill>
          <a:blip r:embed="rId2"/>
          <a:stretch>
            <a:fillRect/>
          </a:stretch>
        </p:blipFill>
        <p:spPr>
          <a:xfrm>
            <a:off x="227898" y="5181600"/>
            <a:ext cx="3074102" cy="1631282"/>
          </a:xfrm>
          <a:prstGeom prst="rect">
            <a:avLst/>
          </a:prstGeom>
        </p:spPr>
      </p:pic>
    </p:spTree>
    <p:extLst>
      <p:ext uri="{BB962C8B-B14F-4D97-AF65-F5344CB8AC3E}">
        <p14:creationId xmlns:p14="http://schemas.microsoft.com/office/powerpoint/2010/main" val="1641191841"/>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4727575" y="2530476"/>
            <a:ext cx="57546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Aft>
                <a:spcPts val="1200"/>
              </a:spcAft>
              <a:defRPr/>
            </a:pPr>
            <a:r>
              <a:rPr lang="en-US" sz="2800" dirty="0">
                <a:solidFill>
                  <a:srgbClr val="D8005B"/>
                </a:solidFill>
                <a:cs typeface="Arial" charset="0"/>
              </a:rPr>
              <a:t>SECTION TITLE IN HERE</a:t>
            </a:r>
          </a:p>
          <a:p>
            <a:pPr defTabSz="457200" eaLnBrk="1" hangingPunct="1">
              <a:spcAft>
                <a:spcPts val="1200"/>
              </a:spcAft>
              <a:defRPr/>
            </a:pPr>
            <a:r>
              <a:rPr lang="en-US" sz="2000" dirty="0">
                <a:solidFill>
                  <a:prstClr val="black"/>
                </a:solidFill>
                <a:cs typeface="Arial" charset="0"/>
              </a:rPr>
              <a:t>SUBHEADER IN HERE</a:t>
            </a:r>
          </a:p>
        </p:txBody>
      </p:sp>
      <p:sp>
        <p:nvSpPr>
          <p:cNvPr id="5" name="TextBox 12"/>
          <p:cNvSpPr txBox="1">
            <a:spLocks noChangeArrowheads="1"/>
          </p:cNvSpPr>
          <p:nvPr/>
        </p:nvSpPr>
        <p:spPr bwMode="auto">
          <a:xfrm>
            <a:off x="2835276" y="2651125"/>
            <a:ext cx="183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spcAft>
                <a:spcPts val="1200"/>
              </a:spcAft>
              <a:defRPr/>
            </a:pPr>
            <a:r>
              <a:rPr lang="en-US" sz="1800" dirty="0">
                <a:solidFill>
                  <a:prstClr val="white"/>
                </a:solidFill>
                <a:cs typeface="Arial" charset="0"/>
              </a:rPr>
              <a:t>SECTION 3</a:t>
            </a:r>
          </a:p>
        </p:txBody>
      </p:sp>
      <p:pic>
        <p:nvPicPr>
          <p:cNvPr id="6" name="Picture 5" descr="3 cogs_blank.jpg"/>
          <p:cNvPicPr>
            <a:picLocks noChangeAspect="1"/>
          </p:cNvPicPr>
          <p:nvPr/>
        </p:nvPicPr>
        <p:blipFill>
          <a:blip r:embed="rId2"/>
          <a:srcRect l="12105" t="20787" r="16053" b="27113"/>
          <a:stretch>
            <a:fillRect/>
          </a:stretch>
        </p:blipFill>
        <p:spPr>
          <a:xfrm>
            <a:off x="2480780" y="1890573"/>
            <a:ext cx="6569242" cy="3368842"/>
          </a:xfrm>
          <a:prstGeom prst="rect">
            <a:avLst/>
          </a:prstGeom>
        </p:spPr>
      </p:pic>
      <p:cxnSp>
        <p:nvCxnSpPr>
          <p:cNvPr id="7" name="Straight Connector 6"/>
          <p:cNvCxnSpPr/>
          <p:nvPr/>
        </p:nvCxnSpPr>
        <p:spPr>
          <a:xfrm rot="16200000" flipV="1">
            <a:off x="3086671" y="2340592"/>
            <a:ext cx="382137" cy="25930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6027764" y="4039738"/>
            <a:ext cx="439005" cy="841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8354709" y="2424753"/>
            <a:ext cx="275231" cy="1751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329219" y="1897040"/>
            <a:ext cx="2217467" cy="400110"/>
          </a:xfrm>
          <a:prstGeom prst="rect">
            <a:avLst/>
          </a:prstGeom>
          <a:noFill/>
        </p:spPr>
        <p:txBody>
          <a:bodyPr wrap="none" rtlCol="0">
            <a:spAutoFit/>
          </a:bodyPr>
          <a:lstStyle/>
          <a:p>
            <a:pPr defTabSz="457200"/>
            <a:r>
              <a:rPr lang="en-GB" sz="2000" b="1" dirty="0">
                <a:solidFill>
                  <a:prstClr val="black"/>
                </a:solidFill>
                <a:latin typeface="Arial" pitchFamily="34" charset="0"/>
                <a:cs typeface="Arial" pitchFamily="34" charset="0"/>
              </a:rPr>
              <a:t>Tuition Fee Loan</a:t>
            </a:r>
          </a:p>
        </p:txBody>
      </p:sp>
      <p:sp>
        <p:nvSpPr>
          <p:cNvPr id="11" name="TextBox 10"/>
          <p:cNvSpPr txBox="1"/>
          <p:nvPr/>
        </p:nvSpPr>
        <p:spPr>
          <a:xfrm>
            <a:off x="5347650" y="4246728"/>
            <a:ext cx="1653017" cy="707886"/>
          </a:xfrm>
          <a:prstGeom prst="rect">
            <a:avLst/>
          </a:prstGeom>
          <a:noFill/>
        </p:spPr>
        <p:txBody>
          <a:bodyPr wrap="none" rtlCol="0">
            <a:spAutoFit/>
          </a:bodyPr>
          <a:lstStyle/>
          <a:p>
            <a:pPr algn="ctr" defTabSz="457200"/>
            <a:r>
              <a:rPr lang="en-GB" sz="2000" dirty="0">
                <a:solidFill>
                  <a:prstClr val="black"/>
                </a:solidFill>
                <a:latin typeface="Arial" pitchFamily="34" charset="0"/>
                <a:cs typeface="Arial" pitchFamily="34" charset="0"/>
              </a:rPr>
              <a:t>Maintenance</a:t>
            </a:r>
          </a:p>
          <a:p>
            <a:pPr algn="ctr" defTabSz="457200"/>
            <a:r>
              <a:rPr lang="en-GB" sz="2000" dirty="0">
                <a:solidFill>
                  <a:prstClr val="black"/>
                </a:solidFill>
                <a:latin typeface="Arial" pitchFamily="34" charset="0"/>
                <a:cs typeface="Arial" pitchFamily="34" charset="0"/>
              </a:rPr>
              <a:t>support</a:t>
            </a:r>
          </a:p>
        </p:txBody>
      </p:sp>
      <p:sp>
        <p:nvSpPr>
          <p:cNvPr id="12" name="TextBox 11"/>
          <p:cNvSpPr txBox="1"/>
          <p:nvPr/>
        </p:nvSpPr>
        <p:spPr>
          <a:xfrm>
            <a:off x="7899780" y="1953906"/>
            <a:ext cx="1707519" cy="400110"/>
          </a:xfrm>
          <a:prstGeom prst="rect">
            <a:avLst/>
          </a:prstGeom>
          <a:noFill/>
        </p:spPr>
        <p:txBody>
          <a:bodyPr wrap="none" rtlCol="0">
            <a:spAutoFit/>
          </a:bodyPr>
          <a:lstStyle/>
          <a:p>
            <a:pPr defTabSz="457200"/>
            <a:r>
              <a:rPr lang="en-GB" sz="2000" dirty="0">
                <a:solidFill>
                  <a:prstClr val="black"/>
                </a:solidFill>
                <a:latin typeface="Arial" pitchFamily="34" charset="0"/>
                <a:cs typeface="Arial" pitchFamily="34" charset="0"/>
              </a:rPr>
              <a:t>Extra support</a:t>
            </a:r>
          </a:p>
        </p:txBody>
      </p:sp>
      <p:sp>
        <p:nvSpPr>
          <p:cNvPr id="16" name="TextBox 15"/>
          <p:cNvSpPr txBox="1"/>
          <p:nvPr/>
        </p:nvSpPr>
        <p:spPr>
          <a:xfrm rot="21023613">
            <a:off x="3161733" y="3152631"/>
            <a:ext cx="1760561" cy="1200329"/>
          </a:xfrm>
          <a:prstGeom prst="rect">
            <a:avLst/>
          </a:prstGeom>
          <a:noFill/>
        </p:spPr>
        <p:txBody>
          <a:bodyPr wrap="square" rtlCol="0">
            <a:spAutoFit/>
          </a:bodyPr>
          <a:lstStyle/>
          <a:p>
            <a:pPr algn="ctr" defTabSz="457200"/>
            <a:r>
              <a:rPr lang="en-GB" sz="2400" b="1" dirty="0">
                <a:solidFill>
                  <a:prstClr val="white"/>
                </a:solidFill>
                <a:latin typeface="Arial" pitchFamily="34" charset="0"/>
                <a:cs typeface="Arial" pitchFamily="34" charset="0"/>
              </a:rPr>
              <a:t>Student</a:t>
            </a:r>
          </a:p>
          <a:p>
            <a:pPr algn="ctr" defTabSz="457200"/>
            <a:r>
              <a:rPr lang="en-GB" sz="2400" b="1" dirty="0">
                <a:solidFill>
                  <a:prstClr val="white"/>
                </a:solidFill>
                <a:latin typeface="Arial" pitchFamily="34" charset="0"/>
                <a:cs typeface="Arial" pitchFamily="34" charset="0"/>
              </a:rPr>
              <a:t>Finance</a:t>
            </a:r>
          </a:p>
          <a:p>
            <a:pPr algn="ctr" defTabSz="457200"/>
            <a:r>
              <a:rPr lang="en-GB" sz="2400" b="1" dirty="0">
                <a:solidFill>
                  <a:prstClr val="white"/>
                </a:solidFill>
                <a:latin typeface="Arial" pitchFamily="34" charset="0"/>
                <a:cs typeface="Arial" pitchFamily="34" charset="0"/>
              </a:rPr>
              <a:t>Package</a:t>
            </a:r>
          </a:p>
        </p:txBody>
      </p:sp>
      <p:pic>
        <p:nvPicPr>
          <p:cNvPr id="13" name="Picture 12"/>
          <p:cNvPicPr>
            <a:picLocks noChangeAspect="1"/>
          </p:cNvPicPr>
          <p:nvPr/>
        </p:nvPicPr>
        <p:blipFill>
          <a:blip r:embed="rId3"/>
          <a:stretch>
            <a:fillRect/>
          </a:stretch>
        </p:blipFill>
        <p:spPr>
          <a:xfrm>
            <a:off x="168126" y="5340214"/>
            <a:ext cx="3269826" cy="1359506"/>
          </a:xfrm>
          <a:prstGeom prst="rect">
            <a:avLst/>
          </a:prstGeom>
        </p:spPr>
      </p:pic>
    </p:spTree>
    <p:extLst>
      <p:ext uri="{BB962C8B-B14F-4D97-AF65-F5344CB8AC3E}">
        <p14:creationId xmlns:p14="http://schemas.microsoft.com/office/powerpoint/2010/main" val="467710714"/>
      </p:ext>
    </p:extLst>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2667835" y="1176338"/>
            <a:ext cx="8940800" cy="6432530"/>
          </a:xfrm>
          <a:prstGeom prst="rect">
            <a:avLst/>
          </a:prstGeom>
          <a:noFill/>
          <a:ln w="9525">
            <a:noFill/>
            <a:miter lim="800000"/>
            <a:headEnd/>
            <a:tailEnd/>
          </a:ln>
        </p:spPr>
        <p:txBody>
          <a:bodyPr>
            <a:spAutoFit/>
          </a:bodyPr>
          <a:lstStyle/>
          <a:p>
            <a:pPr marL="431800" indent="-358775" defTabSz="457200">
              <a:buFont typeface="Arial" pitchFamily="34" charset="0"/>
              <a:buChar char="•"/>
            </a:pPr>
            <a:r>
              <a:rPr lang="en-GB" sz="2000" dirty="0">
                <a:solidFill>
                  <a:prstClr val="black"/>
                </a:solidFill>
                <a:latin typeface="Arial" pitchFamily="34" charset="0"/>
                <a:cs typeface="Arial" pitchFamily="34" charset="0"/>
              </a:rPr>
              <a:t>Universities and </a:t>
            </a:r>
            <a:r>
              <a:rPr lang="en-GB" sz="2000" dirty="0" smtClean="0">
                <a:solidFill>
                  <a:prstClr val="black"/>
                </a:solidFill>
                <a:latin typeface="Arial" pitchFamily="34" charset="0"/>
                <a:cs typeface="Arial" pitchFamily="34" charset="0"/>
              </a:rPr>
              <a:t>colleges can </a:t>
            </a:r>
            <a:r>
              <a:rPr lang="en-GB" sz="2000" dirty="0">
                <a:solidFill>
                  <a:prstClr val="black"/>
                </a:solidFill>
                <a:latin typeface="Arial" pitchFamily="34" charset="0"/>
                <a:cs typeface="Arial" pitchFamily="34" charset="0"/>
              </a:rPr>
              <a:t>charge new full-time students up to </a:t>
            </a:r>
          </a:p>
          <a:p>
            <a:pPr marL="431800" indent="-358775" defTabSz="457200"/>
            <a:r>
              <a:rPr lang="en-GB" sz="2000" b="1" dirty="0">
                <a:solidFill>
                  <a:prstClr val="black"/>
                </a:solidFill>
                <a:latin typeface="Arial" pitchFamily="34" charset="0"/>
                <a:cs typeface="Arial" pitchFamily="34" charset="0"/>
              </a:rPr>
              <a:t>	£</a:t>
            </a:r>
            <a:r>
              <a:rPr lang="en-GB" sz="2000" b="1" dirty="0" smtClean="0">
                <a:solidFill>
                  <a:prstClr val="black"/>
                </a:solidFill>
                <a:latin typeface="Arial" pitchFamily="34" charset="0"/>
                <a:cs typeface="Arial" pitchFamily="34" charset="0"/>
              </a:rPr>
              <a:t>9,250</a:t>
            </a:r>
            <a:r>
              <a:rPr lang="en-GB" sz="2000" dirty="0" smtClean="0">
                <a:solidFill>
                  <a:prstClr val="black"/>
                </a:solidFill>
                <a:latin typeface="Arial" pitchFamily="34" charset="0"/>
                <a:cs typeface="Arial" pitchFamily="34" charset="0"/>
              </a:rPr>
              <a:t> </a:t>
            </a:r>
            <a:r>
              <a:rPr lang="en-GB" sz="2000" dirty="0">
                <a:solidFill>
                  <a:prstClr val="black"/>
                </a:solidFill>
                <a:latin typeface="Arial" pitchFamily="34" charset="0"/>
                <a:cs typeface="Arial" pitchFamily="34" charset="0"/>
              </a:rPr>
              <a:t>per year in tuition fees.</a:t>
            </a:r>
          </a:p>
          <a:p>
            <a:pPr marL="431800" indent="-358775" defTabSz="457200">
              <a:buFont typeface="Arial" pitchFamily="34" charset="0"/>
              <a:buChar char="•"/>
            </a:pPr>
            <a:endParaRPr lang="en-GB" sz="2000" dirty="0">
              <a:solidFill>
                <a:prstClr val="black"/>
              </a:solidFill>
              <a:latin typeface="Arial" pitchFamily="34" charset="0"/>
              <a:cs typeface="Arial" pitchFamily="34" charset="0"/>
            </a:endParaRPr>
          </a:p>
          <a:p>
            <a:pPr marL="431800" indent="-358775" defTabSz="457200">
              <a:buFont typeface="Arial" pitchFamily="34" charset="0"/>
              <a:buChar char="•"/>
            </a:pPr>
            <a:r>
              <a:rPr lang="en-GB" sz="2000" dirty="0">
                <a:solidFill>
                  <a:prstClr val="black"/>
                </a:solidFill>
                <a:latin typeface="Arial" pitchFamily="34" charset="0"/>
                <a:cs typeface="Arial" pitchFamily="34" charset="0"/>
              </a:rPr>
              <a:t>Eligible students </a:t>
            </a:r>
            <a:r>
              <a:rPr lang="en-GB" sz="2000" b="1" dirty="0">
                <a:solidFill>
                  <a:prstClr val="black"/>
                </a:solidFill>
                <a:latin typeface="Arial" pitchFamily="34" charset="0"/>
                <a:cs typeface="Arial" pitchFamily="34" charset="0"/>
              </a:rPr>
              <a:t>won’t </a:t>
            </a:r>
            <a:r>
              <a:rPr lang="en-GB" sz="2000" dirty="0">
                <a:solidFill>
                  <a:prstClr val="black"/>
                </a:solidFill>
                <a:latin typeface="Arial" pitchFamily="34" charset="0"/>
                <a:cs typeface="Arial" pitchFamily="34" charset="0"/>
              </a:rPr>
              <a:t>have to pay any tuition fees up front</a:t>
            </a:r>
            <a:r>
              <a:rPr lang="en-GB" sz="2000" dirty="0" smtClean="0">
                <a:solidFill>
                  <a:prstClr val="black"/>
                </a:solidFill>
                <a:latin typeface="Arial" pitchFamily="34" charset="0"/>
                <a:cs typeface="Arial" pitchFamily="34" charset="0"/>
              </a:rPr>
              <a:t>.</a:t>
            </a:r>
            <a:endParaRPr lang="en-GB" sz="2000" dirty="0">
              <a:solidFill>
                <a:prstClr val="black"/>
              </a:solidFill>
              <a:latin typeface="Arial" pitchFamily="34" charset="0"/>
              <a:cs typeface="Arial" pitchFamily="34" charset="0"/>
            </a:endParaRPr>
          </a:p>
          <a:p>
            <a:pPr marL="431800" indent="-358775" defTabSz="457200">
              <a:buFont typeface="Arial" pitchFamily="34" charset="0"/>
              <a:buChar char="•"/>
            </a:pPr>
            <a:endParaRPr lang="en-GB" sz="2000" dirty="0">
              <a:solidFill>
                <a:prstClr val="black"/>
              </a:solidFill>
              <a:latin typeface="Arial" pitchFamily="34" charset="0"/>
              <a:cs typeface="Arial" pitchFamily="34" charset="0"/>
            </a:endParaRPr>
          </a:p>
          <a:p>
            <a:pPr marL="431800" indent="-358775" defTabSz="457200">
              <a:buFont typeface="Arial" pitchFamily="34" charset="0"/>
              <a:buChar char="•"/>
            </a:pPr>
            <a:r>
              <a:rPr lang="en-GB" sz="2000" dirty="0">
                <a:solidFill>
                  <a:prstClr val="black"/>
                </a:solidFill>
                <a:latin typeface="Arial" pitchFamily="34" charset="0"/>
                <a:cs typeface="Arial" pitchFamily="34" charset="0"/>
              </a:rPr>
              <a:t>A </a:t>
            </a:r>
            <a:r>
              <a:rPr lang="en-GB" sz="2000" b="1" dirty="0">
                <a:solidFill>
                  <a:prstClr val="black"/>
                </a:solidFill>
                <a:latin typeface="Arial" pitchFamily="34" charset="0"/>
                <a:cs typeface="Arial" pitchFamily="34" charset="0"/>
              </a:rPr>
              <a:t>Tuition Fee Loan </a:t>
            </a:r>
            <a:r>
              <a:rPr lang="en-GB" sz="2000" dirty="0">
                <a:solidFill>
                  <a:prstClr val="black"/>
                </a:solidFill>
                <a:latin typeface="Arial" pitchFamily="34" charset="0"/>
                <a:cs typeface="Arial" pitchFamily="34" charset="0"/>
              </a:rPr>
              <a:t>is available to cover the fee charged by a university </a:t>
            </a:r>
          </a:p>
          <a:p>
            <a:pPr marL="431800" indent="-358775" defTabSz="457200"/>
            <a:r>
              <a:rPr lang="en-GB" sz="2000" dirty="0">
                <a:solidFill>
                  <a:prstClr val="black"/>
                </a:solidFill>
                <a:latin typeface="Arial" pitchFamily="34" charset="0"/>
                <a:cs typeface="Arial" pitchFamily="34" charset="0"/>
              </a:rPr>
              <a:t>	or college</a:t>
            </a:r>
            <a:r>
              <a:rPr lang="en-GB" sz="2000" dirty="0" smtClean="0">
                <a:solidFill>
                  <a:prstClr val="black"/>
                </a:solidFill>
                <a:latin typeface="Arial" pitchFamily="34" charset="0"/>
                <a:cs typeface="Arial" pitchFamily="34" charset="0"/>
              </a:rPr>
              <a:t>.</a:t>
            </a:r>
            <a:endParaRPr lang="en-GB" sz="2000" dirty="0">
              <a:solidFill>
                <a:prstClr val="black"/>
              </a:solidFill>
              <a:latin typeface="Arial" pitchFamily="34" charset="0"/>
              <a:cs typeface="Arial" pitchFamily="34" charset="0"/>
            </a:endParaRPr>
          </a:p>
          <a:p>
            <a:pPr marL="431800" indent="-358775" defTabSz="457200"/>
            <a:endParaRPr lang="en-GB" sz="2000" dirty="0">
              <a:solidFill>
                <a:prstClr val="black"/>
              </a:solidFill>
              <a:latin typeface="Arial" pitchFamily="34" charset="0"/>
              <a:cs typeface="Arial" pitchFamily="34" charset="0"/>
            </a:endParaRPr>
          </a:p>
          <a:p>
            <a:pPr marL="431800" indent="-358775" defTabSz="457200">
              <a:buFont typeface="Arial" pitchFamily="34" charset="0"/>
              <a:buChar char="•"/>
            </a:pPr>
            <a:r>
              <a:rPr lang="en-GB" sz="2000" dirty="0">
                <a:solidFill>
                  <a:prstClr val="black"/>
                </a:solidFill>
                <a:latin typeface="Arial" pitchFamily="34" charset="0"/>
                <a:cs typeface="Arial" pitchFamily="34" charset="0"/>
              </a:rPr>
              <a:t>A Tuition Fee Loan doesn’t depend on household income.</a:t>
            </a:r>
          </a:p>
          <a:p>
            <a:pPr marL="431800" indent="-358775" defTabSz="457200"/>
            <a:r>
              <a:rPr lang="en-GB" sz="2000" dirty="0">
                <a:solidFill>
                  <a:prstClr val="black"/>
                </a:solidFill>
                <a:latin typeface="Arial" pitchFamily="34" charset="0"/>
                <a:cs typeface="Arial" pitchFamily="34" charset="0"/>
              </a:rPr>
              <a:t>	</a:t>
            </a:r>
          </a:p>
          <a:p>
            <a:pPr marL="431800" indent="-358775" defTabSz="457200">
              <a:buFont typeface="Arial" pitchFamily="34" charset="0"/>
              <a:buChar char="•"/>
            </a:pPr>
            <a:r>
              <a:rPr lang="en-GB" sz="2000" dirty="0">
                <a:solidFill>
                  <a:prstClr val="black"/>
                </a:solidFill>
                <a:latin typeface="Arial" pitchFamily="34" charset="0"/>
                <a:cs typeface="Arial" pitchFamily="34" charset="0"/>
              </a:rPr>
              <a:t>SFE pay your Tuition Fee Loan directly to your university or college.</a:t>
            </a:r>
          </a:p>
          <a:p>
            <a:pPr marL="431800" indent="-358775" defTabSz="457200"/>
            <a:endParaRPr lang="en-GB" sz="2000" dirty="0">
              <a:solidFill>
                <a:prstClr val="black"/>
              </a:solidFill>
              <a:latin typeface="Arial" pitchFamily="34" charset="0"/>
              <a:cs typeface="Arial" pitchFamily="34" charset="0"/>
            </a:endParaRPr>
          </a:p>
          <a:p>
            <a:pPr marL="431800" indent="-358775" defTabSz="457200">
              <a:buFont typeface="Arial" pitchFamily="34" charset="0"/>
              <a:buChar char="•"/>
            </a:pPr>
            <a:r>
              <a:rPr lang="en-GB" sz="2000" dirty="0">
                <a:solidFill>
                  <a:prstClr val="black"/>
                </a:solidFill>
                <a:latin typeface="Arial" pitchFamily="34" charset="0"/>
                <a:cs typeface="Arial" pitchFamily="34" charset="0"/>
              </a:rPr>
              <a:t>The loan is repayable, but only when your income is over </a:t>
            </a:r>
            <a:r>
              <a:rPr lang="en-GB" sz="2800" b="1" dirty="0">
                <a:solidFill>
                  <a:prstClr val="black"/>
                </a:solidFill>
                <a:latin typeface="Arial" pitchFamily="34" charset="0"/>
                <a:cs typeface="Arial" pitchFamily="34" charset="0"/>
              </a:rPr>
              <a:t>£21,000</a:t>
            </a:r>
            <a:r>
              <a:rPr lang="en-GB" sz="2800" b="1" dirty="0" smtClean="0">
                <a:solidFill>
                  <a:prstClr val="black"/>
                </a:solidFill>
                <a:latin typeface="Arial" pitchFamily="34" charset="0"/>
                <a:cs typeface="Arial" pitchFamily="34" charset="0"/>
              </a:rPr>
              <a:t>.</a:t>
            </a:r>
          </a:p>
          <a:p>
            <a:pPr marL="431800" indent="-358775" defTabSz="457200">
              <a:buFont typeface="Arial" pitchFamily="34" charset="0"/>
              <a:buChar char="•"/>
            </a:pPr>
            <a:endParaRPr lang="en-GB" sz="2800" b="1" dirty="0">
              <a:solidFill>
                <a:prstClr val="black"/>
              </a:solidFill>
              <a:latin typeface="Arial" pitchFamily="34" charset="0"/>
              <a:cs typeface="Arial" pitchFamily="34" charset="0"/>
            </a:endParaRPr>
          </a:p>
          <a:p>
            <a:pPr marL="431800" indent="-358775" defTabSz="457200">
              <a:buFont typeface="Arial" pitchFamily="34" charset="0"/>
              <a:buChar char="•"/>
            </a:pPr>
            <a:r>
              <a:rPr lang="en-GB" sz="2800" b="1" dirty="0" smtClean="0">
                <a:solidFill>
                  <a:prstClr val="black"/>
                </a:solidFill>
                <a:latin typeface="Arial" pitchFamily="34" charset="0"/>
                <a:cs typeface="Arial" pitchFamily="34" charset="0"/>
              </a:rPr>
              <a:t>You have 30 years to pay your tuition fee off. </a:t>
            </a:r>
          </a:p>
          <a:p>
            <a:pPr marL="73025" defTabSz="457200"/>
            <a:endParaRPr lang="en-GB" sz="2800" b="1" dirty="0">
              <a:solidFill>
                <a:prstClr val="black"/>
              </a:solidFill>
              <a:latin typeface="Arial" pitchFamily="34" charset="0"/>
              <a:cs typeface="Arial" pitchFamily="34" charset="0"/>
            </a:endParaRPr>
          </a:p>
          <a:p>
            <a:pPr marL="431800" indent="-358775" defTabSz="457200"/>
            <a:endParaRPr lang="en-GB" sz="2000" dirty="0">
              <a:solidFill>
                <a:prstClr val="black"/>
              </a:solidFill>
              <a:latin typeface="Arial" pitchFamily="34" charset="0"/>
              <a:cs typeface="Arial" pitchFamily="34" charset="0"/>
            </a:endParaRPr>
          </a:p>
          <a:p>
            <a:pPr marL="431800" indent="-358775" defTabSz="457200"/>
            <a:endParaRPr lang="en-GB" sz="2000" dirty="0">
              <a:solidFill>
                <a:prstClr val="black"/>
              </a:solidFill>
              <a:latin typeface="Arial" pitchFamily="34" charset="0"/>
              <a:cs typeface="Arial" pitchFamily="34" charset="0"/>
            </a:endParaRPr>
          </a:p>
          <a:p>
            <a:pPr marL="431800" indent="-358775" defTabSz="457200"/>
            <a:endParaRPr lang="en-GB" sz="2000" dirty="0">
              <a:solidFill>
                <a:prstClr val="black"/>
              </a:solidFill>
              <a:latin typeface="Arial" pitchFamily="34" charset="0"/>
              <a:cs typeface="Arial" pitchFamily="34" charset="0"/>
            </a:endParaRPr>
          </a:p>
        </p:txBody>
      </p:sp>
      <p:sp>
        <p:nvSpPr>
          <p:cNvPr id="5" name="TextBox 14"/>
          <p:cNvSpPr txBox="1">
            <a:spLocks noChangeArrowheads="1"/>
          </p:cNvSpPr>
          <p:nvPr/>
        </p:nvSpPr>
        <p:spPr bwMode="auto">
          <a:xfrm>
            <a:off x="3302000" y="361950"/>
            <a:ext cx="5754688" cy="814388"/>
          </a:xfrm>
          <a:prstGeom prst="rect">
            <a:avLst/>
          </a:prstGeom>
          <a:noFill/>
          <a:ln w="9525">
            <a:noFill/>
            <a:miter lim="800000"/>
            <a:headEnd/>
            <a:tailEnd/>
          </a:ln>
        </p:spPr>
        <p:txBody>
          <a:bodyPr lIns="0" tIns="0" rIns="0" bIns="0">
            <a:spAutoFit/>
          </a:bodyPr>
          <a:lstStyle/>
          <a:p>
            <a:pPr defTabSz="457200">
              <a:spcAft>
                <a:spcPts val="600"/>
              </a:spcAft>
            </a:pPr>
            <a:r>
              <a:rPr lang="en-US" sz="2800" dirty="0">
                <a:solidFill>
                  <a:srgbClr val="DD4814"/>
                </a:solidFill>
                <a:latin typeface="Arial" pitchFamily="34" charset="0"/>
                <a:cs typeface="Arial" pitchFamily="34" charset="0"/>
              </a:rPr>
              <a:t>TUITION FEES AND LOANS</a:t>
            </a:r>
          </a:p>
          <a:p>
            <a:pPr defTabSz="457200">
              <a:spcAft>
                <a:spcPts val="600"/>
              </a:spcAft>
            </a:pPr>
            <a:r>
              <a:rPr lang="en-US" sz="2000" dirty="0">
                <a:solidFill>
                  <a:prstClr val="black"/>
                </a:solidFill>
                <a:latin typeface="Arial" pitchFamily="34" charset="0"/>
                <a:cs typeface="Arial" pitchFamily="34" charset="0"/>
              </a:rPr>
              <a:t>AN OVERVIEW</a:t>
            </a:r>
          </a:p>
        </p:txBody>
      </p:sp>
      <p:pic>
        <p:nvPicPr>
          <p:cNvPr id="6" name="Picture 5"/>
          <p:cNvPicPr>
            <a:picLocks noChangeAspect="1"/>
          </p:cNvPicPr>
          <p:nvPr/>
        </p:nvPicPr>
        <p:blipFill>
          <a:blip r:embed="rId3"/>
          <a:stretch>
            <a:fillRect/>
          </a:stretch>
        </p:blipFill>
        <p:spPr>
          <a:xfrm>
            <a:off x="-237323" y="5186172"/>
            <a:ext cx="3287496" cy="1527449"/>
          </a:xfrm>
          <a:prstGeom prst="rect">
            <a:avLst/>
          </a:prstGeom>
        </p:spPr>
      </p:pic>
    </p:spTree>
    <p:extLst>
      <p:ext uri="{BB962C8B-B14F-4D97-AF65-F5344CB8AC3E}">
        <p14:creationId xmlns:p14="http://schemas.microsoft.com/office/powerpoint/2010/main" val="1289592695"/>
      </p:ext>
    </p:extLst>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p:nvPr/>
        </p:nvGrpSpPr>
        <p:grpSpPr>
          <a:xfrm>
            <a:off x="2838782" y="4078732"/>
            <a:ext cx="7121807" cy="1323838"/>
            <a:chOff x="1314781" y="4078732"/>
            <a:chExt cx="7121807" cy="1323838"/>
          </a:xfrm>
        </p:grpSpPr>
        <p:grpSp>
          <p:nvGrpSpPr>
            <p:cNvPr id="3" name="Group 103"/>
            <p:cNvGrpSpPr/>
            <p:nvPr/>
          </p:nvGrpSpPr>
          <p:grpSpPr>
            <a:xfrm>
              <a:off x="1314781" y="4414517"/>
              <a:ext cx="6414088" cy="724398"/>
              <a:chOff x="1228664" y="3981183"/>
              <a:chExt cx="5379901" cy="724398"/>
            </a:xfrm>
            <a:solidFill>
              <a:srgbClr val="001F51"/>
            </a:solidFill>
          </p:grpSpPr>
          <p:sp>
            <p:nvSpPr>
              <p:cNvPr id="64" name="Rounded Rectangle 63"/>
              <p:cNvSpPr/>
              <p:nvPr/>
            </p:nvSpPr>
            <p:spPr>
              <a:xfrm>
                <a:off x="1228664" y="3981183"/>
                <a:ext cx="5345557" cy="724398"/>
              </a:xfrm>
              <a:prstGeom prst="roundRect">
                <a:avLst/>
              </a:prstGeom>
              <a:solidFill>
                <a:srgbClr val="1983AE"/>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dirty="0">
                  <a:solidFill>
                    <a:prstClr val="white"/>
                  </a:solidFill>
                  <a:latin typeface="Calibri"/>
                </a:endParaRPr>
              </a:p>
            </p:txBody>
          </p:sp>
          <p:sp>
            <p:nvSpPr>
              <p:cNvPr id="8" name="Rectangle 7"/>
              <p:cNvSpPr/>
              <p:nvPr/>
            </p:nvSpPr>
            <p:spPr>
              <a:xfrm>
                <a:off x="1744807" y="4010797"/>
                <a:ext cx="4863758" cy="677108"/>
              </a:xfrm>
              <a:prstGeom prst="rect">
                <a:avLst/>
              </a:prstGeom>
              <a:noFill/>
              <a:ln>
                <a:noFill/>
              </a:ln>
            </p:spPr>
            <p:txBody>
              <a:bodyPr wrap="square">
                <a:spAutoFit/>
              </a:bodyPr>
              <a:lstStyle/>
              <a:p>
                <a:pPr defTabSz="457200">
                  <a:defRPr/>
                </a:pPr>
                <a:r>
                  <a:rPr lang="en-GB" sz="2000" b="1" dirty="0">
                    <a:solidFill>
                      <a:prstClr val="white"/>
                    </a:solidFill>
                    <a:latin typeface="Arial" pitchFamily="34" charset="0"/>
                    <a:cs typeface="Arial" pitchFamily="34" charset="0"/>
                  </a:rPr>
                  <a:t>London </a:t>
                </a:r>
              </a:p>
              <a:p>
                <a:pPr defTabSz="457200">
                  <a:defRPr/>
                </a:pPr>
                <a:r>
                  <a:rPr lang="en-GB" dirty="0">
                    <a:solidFill>
                      <a:prstClr val="white"/>
                    </a:solidFill>
                    <a:latin typeface="Arial" pitchFamily="34" charset="0"/>
                    <a:cs typeface="Arial" pitchFamily="34" charset="0"/>
                  </a:rPr>
                  <a:t>Live away from home &amp; study in London</a:t>
                </a:r>
              </a:p>
            </p:txBody>
          </p:sp>
        </p:grpSp>
        <p:grpSp>
          <p:nvGrpSpPr>
            <p:cNvPr id="4" name="Group 87"/>
            <p:cNvGrpSpPr/>
            <p:nvPr/>
          </p:nvGrpSpPr>
          <p:grpSpPr>
            <a:xfrm>
              <a:off x="7056634" y="4078732"/>
              <a:ext cx="1379954" cy="1323838"/>
              <a:chOff x="5444344" y="1282884"/>
              <a:chExt cx="1379538" cy="1323439"/>
            </a:xfrm>
          </p:grpSpPr>
          <p:grpSp>
            <p:nvGrpSpPr>
              <p:cNvPr id="5" name="Group 94"/>
              <p:cNvGrpSpPr>
                <a:grpSpLocks/>
              </p:cNvGrpSpPr>
              <p:nvPr/>
            </p:nvGrpSpPr>
            <p:grpSpPr bwMode="auto">
              <a:xfrm>
                <a:off x="5444344" y="1405721"/>
                <a:ext cx="1379538" cy="1132764"/>
                <a:chOff x="-2002026" y="1"/>
                <a:chExt cx="1219303" cy="1000552"/>
              </a:xfrm>
            </p:grpSpPr>
            <p:sp>
              <p:nvSpPr>
                <p:cNvPr id="94" name="Oval 93"/>
                <p:cNvSpPr/>
                <p:nvPr/>
              </p:nvSpPr>
              <p:spPr bwMode="auto">
                <a:xfrm>
                  <a:off x="-1893319" y="1"/>
                  <a:ext cx="1001193" cy="1000552"/>
                </a:xfrm>
                <a:prstGeom prst="ellipse">
                  <a:avLst/>
                </a:prstGeom>
                <a:solidFill>
                  <a:schemeClr val="bg1"/>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dirty="0">
                    <a:solidFill>
                      <a:prstClr val="white"/>
                    </a:solidFill>
                    <a:latin typeface="Calibri"/>
                  </a:endParaRPr>
                </a:p>
              </p:txBody>
            </p:sp>
            <p:sp>
              <p:nvSpPr>
                <p:cNvPr id="95" name="TextBox 93"/>
                <p:cNvSpPr txBox="1">
                  <a:spLocks noChangeArrowheads="1"/>
                </p:cNvSpPr>
                <p:nvPr/>
              </p:nvSpPr>
              <p:spPr bwMode="auto">
                <a:xfrm>
                  <a:off x="-2002026" y="148036"/>
                  <a:ext cx="1219303" cy="680013"/>
                </a:xfrm>
                <a:prstGeom prst="rect">
                  <a:avLst/>
                </a:prstGeom>
                <a:noFill/>
                <a:ln w="38100">
                  <a:noFill/>
                  <a:miter lim="800000"/>
                  <a:headEnd/>
                  <a:tailEnd/>
                </a:ln>
              </p:spPr>
              <p:txBody>
                <a:bodyPr>
                  <a:spAutoFit/>
                </a:bodyPr>
                <a:lstStyle/>
                <a:p>
                  <a:pPr algn="ctr" defTabSz="457200"/>
                  <a:r>
                    <a:rPr lang="en-GB" b="1" dirty="0">
                      <a:solidFill>
                        <a:prstClr val="black"/>
                      </a:solidFill>
                      <a:latin typeface="Calibri"/>
                      <a:cs typeface="Arial" pitchFamily="34" charset="0"/>
                    </a:rPr>
                    <a:t>Up to</a:t>
                  </a:r>
                </a:p>
                <a:p>
                  <a:pPr algn="ctr" defTabSz="457200"/>
                  <a:r>
                    <a:rPr lang="en-GB" sz="2500" b="1" dirty="0" smtClean="0">
                      <a:solidFill>
                        <a:prstClr val="black"/>
                      </a:solidFill>
                      <a:latin typeface="Calibri"/>
                      <a:cs typeface="Arial" pitchFamily="34" charset="0"/>
                    </a:rPr>
                    <a:t>£11,354</a:t>
                  </a:r>
                  <a:endParaRPr lang="en-GB" sz="2500" b="1" dirty="0">
                    <a:solidFill>
                      <a:prstClr val="black"/>
                    </a:solidFill>
                    <a:latin typeface="Calibri"/>
                    <a:cs typeface="Arial" pitchFamily="34" charset="0"/>
                  </a:endParaRPr>
                </a:p>
              </p:txBody>
            </p:sp>
          </p:grpSp>
          <p:sp>
            <p:nvSpPr>
              <p:cNvPr id="91" name="TextBox 90"/>
              <p:cNvSpPr txBox="1"/>
              <p:nvPr/>
            </p:nvSpPr>
            <p:spPr>
              <a:xfrm>
                <a:off x="5773002" y="1282884"/>
                <a:ext cx="755335" cy="1323439"/>
              </a:xfrm>
              <a:prstGeom prst="rect">
                <a:avLst/>
              </a:prstGeom>
              <a:noFill/>
            </p:spPr>
            <p:txBody>
              <a:bodyPr wrap="none" rtlCol="0">
                <a:spAutoFit/>
              </a:bodyPr>
              <a:lstStyle/>
              <a:p>
                <a:pPr defTabSz="457200"/>
                <a:r>
                  <a:rPr lang="en-GB" sz="8000" b="1" dirty="0">
                    <a:solidFill>
                      <a:srgbClr val="1983AE">
                        <a:alpha val="20000"/>
                      </a:srgbClr>
                    </a:solidFill>
                    <a:latin typeface="Arial" pitchFamily="34" charset="0"/>
                    <a:cs typeface="Arial" pitchFamily="34" charset="0"/>
                  </a:rPr>
                  <a:t>£</a:t>
                </a:r>
              </a:p>
            </p:txBody>
          </p:sp>
        </p:grpSp>
      </p:grpSp>
      <p:grpSp>
        <p:nvGrpSpPr>
          <p:cNvPr id="9" name="Group 40"/>
          <p:cNvGrpSpPr/>
          <p:nvPr/>
        </p:nvGrpSpPr>
        <p:grpSpPr>
          <a:xfrm>
            <a:off x="2834183" y="2777048"/>
            <a:ext cx="7276380" cy="1133106"/>
            <a:chOff x="1310183" y="2777048"/>
            <a:chExt cx="7276380" cy="1133106"/>
          </a:xfrm>
        </p:grpSpPr>
        <p:grpSp>
          <p:nvGrpSpPr>
            <p:cNvPr id="10" name="Group 102"/>
            <p:cNvGrpSpPr/>
            <p:nvPr/>
          </p:nvGrpSpPr>
          <p:grpSpPr>
            <a:xfrm>
              <a:off x="1310183" y="3008798"/>
              <a:ext cx="7276380" cy="724398"/>
              <a:chOff x="1576824" y="2634505"/>
              <a:chExt cx="6927598" cy="724398"/>
            </a:xfrm>
            <a:solidFill>
              <a:srgbClr val="001F51"/>
            </a:solidFill>
          </p:grpSpPr>
          <p:sp>
            <p:nvSpPr>
              <p:cNvPr id="63" name="Rounded Rectangle 62"/>
              <p:cNvSpPr/>
              <p:nvPr/>
            </p:nvSpPr>
            <p:spPr>
              <a:xfrm>
                <a:off x="1576824" y="2634505"/>
                <a:ext cx="5717179" cy="724398"/>
              </a:xfrm>
              <a:prstGeom prst="roundRect">
                <a:avLst/>
              </a:prstGeom>
              <a:solidFill>
                <a:srgbClr val="1983AE"/>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dirty="0">
                  <a:solidFill>
                    <a:prstClr val="white"/>
                  </a:solidFill>
                  <a:latin typeface="Calibri"/>
                </a:endParaRPr>
              </a:p>
            </p:txBody>
          </p:sp>
          <p:sp>
            <p:nvSpPr>
              <p:cNvPr id="7" name="Rectangle 6"/>
              <p:cNvSpPr/>
              <p:nvPr/>
            </p:nvSpPr>
            <p:spPr>
              <a:xfrm>
                <a:off x="2135914" y="2667384"/>
                <a:ext cx="6368508" cy="677108"/>
              </a:xfrm>
              <a:prstGeom prst="rect">
                <a:avLst/>
              </a:prstGeom>
              <a:noFill/>
              <a:ln>
                <a:noFill/>
              </a:ln>
            </p:spPr>
            <p:txBody>
              <a:bodyPr wrap="square">
                <a:spAutoFit/>
              </a:bodyPr>
              <a:lstStyle/>
              <a:p>
                <a:pPr defTabSz="457200">
                  <a:defRPr/>
                </a:pPr>
                <a:r>
                  <a:rPr lang="en-GB" sz="2000" b="1" dirty="0">
                    <a:solidFill>
                      <a:prstClr val="white"/>
                    </a:solidFill>
                    <a:latin typeface="Arial" pitchFamily="34" charset="0"/>
                    <a:cs typeface="Arial" pitchFamily="34" charset="0"/>
                  </a:rPr>
                  <a:t>Elsewhere </a:t>
                </a:r>
              </a:p>
              <a:p>
                <a:pPr defTabSz="457200">
                  <a:defRPr/>
                </a:pPr>
                <a:r>
                  <a:rPr lang="en-GB" dirty="0">
                    <a:solidFill>
                      <a:prstClr val="white"/>
                    </a:solidFill>
                    <a:latin typeface="Arial" pitchFamily="34" charset="0"/>
                    <a:cs typeface="Arial" pitchFamily="34" charset="0"/>
                  </a:rPr>
                  <a:t>Live away from home &amp; study outside London</a:t>
                </a:r>
              </a:p>
            </p:txBody>
          </p:sp>
        </p:grpSp>
        <p:grpSp>
          <p:nvGrpSpPr>
            <p:cNvPr id="12" name="Group 94"/>
            <p:cNvGrpSpPr>
              <a:grpSpLocks/>
            </p:cNvGrpSpPr>
            <p:nvPr/>
          </p:nvGrpSpPr>
          <p:grpSpPr bwMode="auto">
            <a:xfrm>
              <a:off x="6674498" y="2777048"/>
              <a:ext cx="1379954" cy="1133106"/>
              <a:chOff x="-2002026" y="1"/>
              <a:chExt cx="1219303" cy="1000552"/>
            </a:xfrm>
          </p:grpSpPr>
          <p:sp>
            <p:nvSpPr>
              <p:cNvPr id="86" name="Oval 85"/>
              <p:cNvSpPr/>
              <p:nvPr/>
            </p:nvSpPr>
            <p:spPr bwMode="auto">
              <a:xfrm>
                <a:off x="-1893319" y="1"/>
                <a:ext cx="1001193" cy="1000552"/>
              </a:xfrm>
              <a:prstGeom prst="ellipse">
                <a:avLst/>
              </a:prstGeom>
              <a:solidFill>
                <a:schemeClr val="bg1"/>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dirty="0">
                  <a:solidFill>
                    <a:prstClr val="white"/>
                  </a:solidFill>
                  <a:latin typeface="Calibri"/>
                </a:endParaRPr>
              </a:p>
            </p:txBody>
          </p:sp>
          <p:sp>
            <p:nvSpPr>
              <p:cNvPr id="87" name="TextBox 93"/>
              <p:cNvSpPr txBox="1">
                <a:spLocks noChangeArrowheads="1"/>
              </p:cNvSpPr>
              <p:nvPr/>
            </p:nvSpPr>
            <p:spPr bwMode="auto">
              <a:xfrm>
                <a:off x="-2002026" y="148036"/>
                <a:ext cx="1219303" cy="680013"/>
              </a:xfrm>
              <a:prstGeom prst="rect">
                <a:avLst/>
              </a:prstGeom>
              <a:noFill/>
              <a:ln w="38100">
                <a:noFill/>
                <a:miter lim="800000"/>
                <a:headEnd/>
                <a:tailEnd/>
              </a:ln>
            </p:spPr>
            <p:txBody>
              <a:bodyPr>
                <a:spAutoFit/>
              </a:bodyPr>
              <a:lstStyle/>
              <a:p>
                <a:pPr algn="ctr" defTabSz="457200"/>
                <a:r>
                  <a:rPr lang="en-GB" b="1" dirty="0">
                    <a:solidFill>
                      <a:prstClr val="black"/>
                    </a:solidFill>
                    <a:latin typeface="Calibri"/>
                    <a:cs typeface="Arial" pitchFamily="34" charset="0"/>
                  </a:rPr>
                  <a:t>Up to</a:t>
                </a:r>
              </a:p>
              <a:p>
                <a:pPr algn="ctr" defTabSz="457200"/>
                <a:r>
                  <a:rPr lang="en-GB" sz="2500" b="1" dirty="0" smtClean="0">
                    <a:solidFill>
                      <a:prstClr val="black"/>
                    </a:solidFill>
                    <a:latin typeface="Calibri"/>
                    <a:cs typeface="Arial" pitchFamily="34" charset="0"/>
                  </a:rPr>
                  <a:t>£8, 700</a:t>
                </a:r>
                <a:endParaRPr lang="en-GB" sz="2500" b="1" dirty="0">
                  <a:solidFill>
                    <a:prstClr val="black"/>
                  </a:solidFill>
                  <a:latin typeface="Calibri"/>
                  <a:cs typeface="Arial" pitchFamily="34" charset="0"/>
                </a:endParaRPr>
              </a:p>
            </p:txBody>
          </p:sp>
        </p:grpSp>
      </p:grpSp>
      <p:grpSp>
        <p:nvGrpSpPr>
          <p:cNvPr id="13" name="Group 39"/>
          <p:cNvGrpSpPr/>
          <p:nvPr/>
        </p:nvGrpSpPr>
        <p:grpSpPr>
          <a:xfrm>
            <a:off x="2877532" y="1325947"/>
            <a:ext cx="5470350" cy="1323838"/>
            <a:chOff x="1353532" y="1325947"/>
            <a:chExt cx="5470350" cy="1323838"/>
          </a:xfrm>
        </p:grpSpPr>
        <p:grpSp>
          <p:nvGrpSpPr>
            <p:cNvPr id="14" name="Group 101"/>
            <p:cNvGrpSpPr/>
            <p:nvPr/>
          </p:nvGrpSpPr>
          <p:grpSpPr>
            <a:xfrm>
              <a:off x="1353532" y="1651520"/>
              <a:ext cx="4768971" cy="724398"/>
              <a:chOff x="1426023" y="1285709"/>
              <a:chExt cx="3776353" cy="724398"/>
            </a:xfrm>
            <a:solidFill>
              <a:srgbClr val="1983AE"/>
            </a:solidFill>
          </p:grpSpPr>
          <p:sp>
            <p:nvSpPr>
              <p:cNvPr id="44" name="Rounded Rectangle 43"/>
              <p:cNvSpPr/>
              <p:nvPr/>
            </p:nvSpPr>
            <p:spPr>
              <a:xfrm>
                <a:off x="1426023" y="1285709"/>
                <a:ext cx="3776353" cy="724398"/>
              </a:xfrm>
              <a:prstGeom prst="roundRect">
                <a:avLst/>
              </a:prstGeom>
              <a:grp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dirty="0">
                  <a:solidFill>
                    <a:prstClr val="white"/>
                  </a:solidFill>
                  <a:latin typeface="Calibri"/>
                </a:endParaRPr>
              </a:p>
            </p:txBody>
          </p:sp>
          <p:sp>
            <p:nvSpPr>
              <p:cNvPr id="6" name="Rectangle 5"/>
              <p:cNvSpPr/>
              <p:nvPr/>
            </p:nvSpPr>
            <p:spPr>
              <a:xfrm>
                <a:off x="1870190" y="1320530"/>
                <a:ext cx="2921330" cy="677108"/>
              </a:xfrm>
              <a:prstGeom prst="rect">
                <a:avLst/>
              </a:prstGeom>
              <a:noFill/>
              <a:ln>
                <a:noFill/>
              </a:ln>
            </p:spPr>
            <p:txBody>
              <a:bodyPr anchor="ctr">
                <a:spAutoFit/>
              </a:bodyPr>
              <a:lstStyle/>
              <a:p>
                <a:pPr defTabSz="457200">
                  <a:defRPr/>
                </a:pPr>
                <a:r>
                  <a:rPr lang="en-GB" sz="2000" b="1" dirty="0">
                    <a:solidFill>
                      <a:prstClr val="white"/>
                    </a:solidFill>
                    <a:latin typeface="Arial" pitchFamily="34" charset="0"/>
                    <a:cs typeface="Arial" pitchFamily="34" charset="0"/>
                  </a:rPr>
                  <a:t>Parental home </a:t>
                </a:r>
              </a:p>
              <a:p>
                <a:pPr defTabSz="457200">
                  <a:defRPr/>
                </a:pPr>
                <a:r>
                  <a:rPr lang="en-GB" dirty="0">
                    <a:solidFill>
                      <a:prstClr val="white"/>
                    </a:solidFill>
                    <a:latin typeface="Arial" pitchFamily="34" charset="0"/>
                    <a:cs typeface="Arial" pitchFamily="34" charset="0"/>
                  </a:rPr>
                  <a:t>Live at home while you study</a:t>
                </a:r>
              </a:p>
            </p:txBody>
          </p:sp>
        </p:grpSp>
        <p:grpSp>
          <p:nvGrpSpPr>
            <p:cNvPr id="15" name="Group 81"/>
            <p:cNvGrpSpPr/>
            <p:nvPr/>
          </p:nvGrpSpPr>
          <p:grpSpPr>
            <a:xfrm>
              <a:off x="5443928" y="1325947"/>
              <a:ext cx="1379954" cy="1323838"/>
              <a:chOff x="5444344" y="1282884"/>
              <a:chExt cx="1379538" cy="1323439"/>
            </a:xfrm>
          </p:grpSpPr>
          <p:grpSp>
            <p:nvGrpSpPr>
              <p:cNvPr id="16" name="Group 94"/>
              <p:cNvGrpSpPr>
                <a:grpSpLocks/>
              </p:cNvGrpSpPr>
              <p:nvPr/>
            </p:nvGrpSpPr>
            <p:grpSpPr bwMode="auto">
              <a:xfrm>
                <a:off x="5444344" y="1405721"/>
                <a:ext cx="1379538" cy="1132764"/>
                <a:chOff x="-2002026" y="1"/>
                <a:chExt cx="1219303" cy="1000552"/>
              </a:xfrm>
            </p:grpSpPr>
            <p:sp>
              <p:nvSpPr>
                <p:cNvPr id="92" name="Oval 91"/>
                <p:cNvSpPr/>
                <p:nvPr/>
              </p:nvSpPr>
              <p:spPr bwMode="auto">
                <a:xfrm>
                  <a:off x="-1893319" y="1"/>
                  <a:ext cx="1001193" cy="1000552"/>
                </a:xfrm>
                <a:prstGeom prst="ellipse">
                  <a:avLst/>
                </a:prstGeom>
                <a:solidFill>
                  <a:schemeClr val="bg1"/>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dirty="0">
                    <a:solidFill>
                      <a:prstClr val="white"/>
                    </a:solidFill>
                    <a:latin typeface="Calibri"/>
                  </a:endParaRPr>
                </a:p>
              </p:txBody>
            </p:sp>
            <p:sp>
              <p:nvSpPr>
                <p:cNvPr id="25631" name="TextBox 93"/>
                <p:cNvSpPr txBox="1">
                  <a:spLocks noChangeArrowheads="1"/>
                </p:cNvSpPr>
                <p:nvPr/>
              </p:nvSpPr>
              <p:spPr bwMode="auto">
                <a:xfrm>
                  <a:off x="-2002026" y="148036"/>
                  <a:ext cx="1219303" cy="680013"/>
                </a:xfrm>
                <a:prstGeom prst="rect">
                  <a:avLst/>
                </a:prstGeom>
                <a:noFill/>
                <a:ln w="38100">
                  <a:noFill/>
                  <a:miter lim="800000"/>
                  <a:headEnd/>
                  <a:tailEnd/>
                </a:ln>
              </p:spPr>
              <p:txBody>
                <a:bodyPr>
                  <a:spAutoFit/>
                </a:bodyPr>
                <a:lstStyle/>
                <a:p>
                  <a:pPr algn="ctr" defTabSz="457200"/>
                  <a:r>
                    <a:rPr lang="en-GB" b="1" dirty="0">
                      <a:solidFill>
                        <a:prstClr val="black"/>
                      </a:solidFill>
                      <a:latin typeface="Calibri"/>
                      <a:cs typeface="Arial" pitchFamily="34" charset="0"/>
                    </a:rPr>
                    <a:t>Up to</a:t>
                  </a:r>
                </a:p>
                <a:p>
                  <a:pPr algn="ctr" defTabSz="457200"/>
                  <a:r>
                    <a:rPr lang="en-GB" sz="2500" b="1" dirty="0" smtClean="0">
                      <a:solidFill>
                        <a:prstClr val="black"/>
                      </a:solidFill>
                      <a:latin typeface="Calibri"/>
                      <a:cs typeface="Arial" pitchFamily="34" charset="0"/>
                    </a:rPr>
                    <a:t>£7, 324</a:t>
                  </a:r>
                  <a:endParaRPr lang="en-GB" sz="2500" b="1" dirty="0">
                    <a:solidFill>
                      <a:prstClr val="black"/>
                    </a:solidFill>
                    <a:latin typeface="Calibri"/>
                    <a:cs typeface="Arial" pitchFamily="34" charset="0"/>
                  </a:endParaRPr>
                </a:p>
              </p:txBody>
            </p:sp>
          </p:grpSp>
          <p:sp>
            <p:nvSpPr>
              <p:cNvPr id="81" name="TextBox 80"/>
              <p:cNvSpPr txBox="1"/>
              <p:nvPr/>
            </p:nvSpPr>
            <p:spPr>
              <a:xfrm>
                <a:off x="5773002" y="1282884"/>
                <a:ext cx="755335" cy="1323439"/>
              </a:xfrm>
              <a:prstGeom prst="rect">
                <a:avLst/>
              </a:prstGeom>
              <a:noFill/>
            </p:spPr>
            <p:txBody>
              <a:bodyPr wrap="none" rtlCol="0">
                <a:spAutoFit/>
              </a:bodyPr>
              <a:lstStyle/>
              <a:p>
                <a:pPr defTabSz="457200"/>
                <a:r>
                  <a:rPr lang="en-GB" sz="8000" b="1" dirty="0">
                    <a:solidFill>
                      <a:srgbClr val="1983AE">
                        <a:alpha val="20000"/>
                      </a:srgbClr>
                    </a:solidFill>
                    <a:latin typeface="Arial" pitchFamily="34" charset="0"/>
                    <a:cs typeface="Arial" pitchFamily="34" charset="0"/>
                  </a:rPr>
                  <a:t>£</a:t>
                </a:r>
              </a:p>
            </p:txBody>
          </p:sp>
        </p:grpSp>
      </p:grpSp>
      <p:pic>
        <p:nvPicPr>
          <p:cNvPr id="1028" name="Picture 4" descr="C:\Users\rutterb\Desktop\1516 Templates &amp; Graphics\Turquoise icons -PNG\MaintenanceLoans.png"/>
          <p:cNvPicPr>
            <a:picLocks noChangeAspect="1" noChangeArrowheads="1"/>
          </p:cNvPicPr>
          <p:nvPr/>
        </p:nvPicPr>
        <p:blipFill>
          <a:blip r:embed="rId3"/>
          <a:srcRect/>
          <a:stretch>
            <a:fillRect/>
          </a:stretch>
        </p:blipFill>
        <p:spPr bwMode="auto">
          <a:xfrm>
            <a:off x="2225965" y="1622993"/>
            <a:ext cx="1398561" cy="1068780"/>
          </a:xfrm>
          <a:prstGeom prst="rect">
            <a:avLst/>
          </a:prstGeom>
          <a:noFill/>
        </p:spPr>
      </p:pic>
      <p:pic>
        <p:nvPicPr>
          <p:cNvPr id="59" name="Picture 4" descr="C:\Users\rutterb\Desktop\1516 Templates &amp; Graphics\Turquoise icons -PNG\MaintenanceLoans.png"/>
          <p:cNvPicPr>
            <a:picLocks noChangeAspect="1" noChangeArrowheads="1"/>
          </p:cNvPicPr>
          <p:nvPr/>
        </p:nvPicPr>
        <p:blipFill>
          <a:blip r:embed="rId3"/>
          <a:srcRect/>
          <a:stretch>
            <a:fillRect/>
          </a:stretch>
        </p:blipFill>
        <p:spPr bwMode="auto">
          <a:xfrm>
            <a:off x="2220767" y="2984557"/>
            <a:ext cx="1398561" cy="1068780"/>
          </a:xfrm>
          <a:prstGeom prst="rect">
            <a:avLst/>
          </a:prstGeom>
          <a:noFill/>
        </p:spPr>
      </p:pic>
      <p:pic>
        <p:nvPicPr>
          <p:cNvPr id="60" name="Picture 4" descr="C:\Users\rutterb\Desktop\1516 Templates &amp; Graphics\Turquoise icons -PNG\MaintenanceLoans.png"/>
          <p:cNvPicPr>
            <a:picLocks noChangeAspect="1" noChangeArrowheads="1"/>
          </p:cNvPicPr>
          <p:nvPr/>
        </p:nvPicPr>
        <p:blipFill>
          <a:blip r:embed="rId3"/>
          <a:srcRect/>
          <a:stretch>
            <a:fillRect/>
          </a:stretch>
        </p:blipFill>
        <p:spPr bwMode="auto">
          <a:xfrm>
            <a:off x="2216709" y="4380709"/>
            <a:ext cx="1398561" cy="1068780"/>
          </a:xfrm>
          <a:prstGeom prst="rect">
            <a:avLst/>
          </a:prstGeom>
          <a:noFill/>
        </p:spPr>
      </p:pic>
      <p:sp>
        <p:nvSpPr>
          <p:cNvPr id="49" name="TextBox 14"/>
          <p:cNvSpPr txBox="1">
            <a:spLocks noChangeArrowheads="1"/>
          </p:cNvSpPr>
          <p:nvPr/>
        </p:nvSpPr>
        <p:spPr bwMode="auto">
          <a:xfrm>
            <a:off x="3302000" y="361950"/>
            <a:ext cx="5754688" cy="814388"/>
          </a:xfrm>
          <a:prstGeom prst="rect">
            <a:avLst/>
          </a:prstGeom>
          <a:noFill/>
          <a:ln w="9525">
            <a:noFill/>
            <a:miter lim="800000"/>
            <a:headEnd/>
            <a:tailEnd/>
          </a:ln>
        </p:spPr>
        <p:txBody>
          <a:bodyPr lIns="0" tIns="0" rIns="0" bIns="0">
            <a:spAutoFit/>
          </a:bodyPr>
          <a:lstStyle/>
          <a:p>
            <a:pPr defTabSz="457200">
              <a:spcAft>
                <a:spcPts val="600"/>
              </a:spcAft>
            </a:pPr>
            <a:r>
              <a:rPr lang="en-US" sz="2800" dirty="0">
                <a:solidFill>
                  <a:srgbClr val="DD4814"/>
                </a:solidFill>
                <a:latin typeface="Arial" pitchFamily="34" charset="0"/>
                <a:cs typeface="Arial" pitchFamily="34" charset="0"/>
              </a:rPr>
              <a:t>MAINTENANCE LOAN</a:t>
            </a:r>
          </a:p>
          <a:p>
            <a:pPr defTabSz="457200">
              <a:spcAft>
                <a:spcPts val="600"/>
              </a:spcAft>
            </a:pPr>
            <a:r>
              <a:rPr lang="en-US" sz="2000" dirty="0">
                <a:solidFill>
                  <a:prstClr val="black"/>
                </a:solidFill>
                <a:latin typeface="Arial" pitchFamily="34" charset="0"/>
                <a:cs typeface="Arial" pitchFamily="34" charset="0"/>
              </a:rPr>
              <a:t>MAXIMUM LEVELS </a:t>
            </a:r>
            <a:r>
              <a:rPr lang="en-US" sz="2000" dirty="0" smtClean="0">
                <a:solidFill>
                  <a:prstClr val="black"/>
                </a:solidFill>
                <a:latin typeface="Arial" pitchFamily="34" charset="0"/>
                <a:cs typeface="Arial" pitchFamily="34" charset="0"/>
              </a:rPr>
              <a:t>2018/9</a:t>
            </a:r>
            <a:endParaRPr lang="en-US" sz="2000" dirty="0">
              <a:solidFill>
                <a:prstClr val="black"/>
              </a:solidFill>
              <a:latin typeface="Arial" pitchFamily="34" charset="0"/>
              <a:cs typeface="Arial" pitchFamily="34" charset="0"/>
            </a:endParaRPr>
          </a:p>
        </p:txBody>
      </p:sp>
      <p:grpSp>
        <p:nvGrpSpPr>
          <p:cNvPr id="17" name="Group 38"/>
          <p:cNvGrpSpPr/>
          <p:nvPr/>
        </p:nvGrpSpPr>
        <p:grpSpPr>
          <a:xfrm>
            <a:off x="3967671" y="5762517"/>
            <a:ext cx="7934136" cy="984017"/>
            <a:chOff x="486533" y="5692302"/>
            <a:chExt cx="7934136" cy="984017"/>
          </a:xfrm>
        </p:grpSpPr>
        <p:grpSp>
          <p:nvGrpSpPr>
            <p:cNvPr id="18" name="Group 47"/>
            <p:cNvGrpSpPr/>
            <p:nvPr/>
          </p:nvGrpSpPr>
          <p:grpSpPr>
            <a:xfrm>
              <a:off x="532261" y="5692302"/>
              <a:ext cx="7888408" cy="984017"/>
              <a:chOff x="532261" y="5692302"/>
              <a:chExt cx="7888408" cy="984017"/>
            </a:xfrm>
          </p:grpSpPr>
          <p:grpSp>
            <p:nvGrpSpPr>
              <p:cNvPr id="19" name="Group 76"/>
              <p:cNvGrpSpPr/>
              <p:nvPr/>
            </p:nvGrpSpPr>
            <p:grpSpPr>
              <a:xfrm>
                <a:off x="532261" y="5692302"/>
                <a:ext cx="7888408" cy="984017"/>
                <a:chOff x="696037" y="5665006"/>
                <a:chExt cx="7888408" cy="984017"/>
              </a:xfrm>
            </p:grpSpPr>
            <p:sp>
              <p:nvSpPr>
                <p:cNvPr id="68" name="Rounded Rectangle 67"/>
                <p:cNvSpPr/>
                <p:nvPr/>
              </p:nvSpPr>
              <p:spPr>
                <a:xfrm>
                  <a:off x="696037" y="5773003"/>
                  <a:ext cx="7888408"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latin typeface="Calibri"/>
                  </a:endParaRPr>
                </a:p>
              </p:txBody>
            </p:sp>
            <p:pic>
              <p:nvPicPr>
                <p:cNvPr id="73" name="Picture 2"/>
                <p:cNvPicPr>
                  <a:picLocks noChangeAspect="1" noChangeArrowheads="1"/>
                </p:cNvPicPr>
                <p:nvPr/>
              </p:nvPicPr>
              <p:blipFill>
                <a:blip r:embed="rId4">
                  <a:clrChange>
                    <a:clrFrom>
                      <a:srgbClr val="FFFFFF"/>
                    </a:clrFrom>
                    <a:clrTo>
                      <a:srgbClr val="FFFFFF">
                        <a:alpha val="0"/>
                      </a:srgbClr>
                    </a:clrTo>
                  </a:clrChange>
                </a:blip>
                <a:srcRect l="43006" t="38433" r="47658" b="44776"/>
                <a:stretch>
                  <a:fillRect/>
                </a:stretch>
              </p:blipFill>
              <p:spPr bwMode="auto">
                <a:xfrm>
                  <a:off x="809854" y="5665006"/>
                  <a:ext cx="973084" cy="984017"/>
                </a:xfrm>
                <a:prstGeom prst="rect">
                  <a:avLst/>
                </a:prstGeom>
                <a:noFill/>
                <a:ln w="9525">
                  <a:noFill/>
                  <a:miter lim="800000"/>
                  <a:headEnd/>
                  <a:tailEnd/>
                </a:ln>
                <a:effectLst/>
              </p:spPr>
            </p:pic>
          </p:grpSp>
          <p:sp>
            <p:nvSpPr>
              <p:cNvPr id="79" name="Rectangle 78"/>
              <p:cNvSpPr/>
              <p:nvPr/>
            </p:nvSpPr>
            <p:spPr>
              <a:xfrm>
                <a:off x="1048418" y="5834510"/>
                <a:ext cx="7092536" cy="707886"/>
              </a:xfrm>
              <a:prstGeom prst="rect">
                <a:avLst/>
              </a:prstGeom>
              <a:noFill/>
              <a:ln>
                <a:noFill/>
              </a:ln>
            </p:spPr>
            <p:txBody>
              <a:bodyPr wrap="square">
                <a:spAutoFit/>
              </a:bodyPr>
              <a:lstStyle/>
              <a:p>
                <a:pPr defTabSz="457200">
                  <a:defRPr/>
                </a:pPr>
                <a:r>
                  <a:rPr lang="en-GB" sz="2000" dirty="0">
                    <a:solidFill>
                      <a:prstClr val="black"/>
                    </a:solidFill>
                    <a:latin typeface="Arial" pitchFamily="34" charset="0"/>
                    <a:cs typeface="Arial" pitchFamily="34" charset="0"/>
                  </a:rPr>
                  <a:t>If studying overseas as part of a UK course, Maintenance Loan support is still available. Up to </a:t>
                </a:r>
                <a:r>
                  <a:rPr lang="en-GB" sz="2000" dirty="0" smtClean="0">
                    <a:solidFill>
                      <a:prstClr val="black"/>
                    </a:solidFill>
                    <a:latin typeface="Arial" pitchFamily="34" charset="0"/>
                    <a:cs typeface="Arial" pitchFamily="34" charset="0"/>
                  </a:rPr>
                  <a:t>£9, 963 </a:t>
                </a:r>
                <a:r>
                  <a:rPr lang="en-GB" sz="2000" dirty="0">
                    <a:solidFill>
                      <a:prstClr val="black"/>
                    </a:solidFill>
                    <a:latin typeface="Arial" pitchFamily="34" charset="0"/>
                    <a:cs typeface="Arial" pitchFamily="34" charset="0"/>
                  </a:rPr>
                  <a:t>for </a:t>
                </a:r>
                <a:r>
                  <a:rPr lang="en-GB" sz="2000" dirty="0" smtClean="0">
                    <a:solidFill>
                      <a:prstClr val="black"/>
                    </a:solidFill>
                    <a:latin typeface="Arial" pitchFamily="34" charset="0"/>
                    <a:cs typeface="Arial" pitchFamily="34" charset="0"/>
                  </a:rPr>
                  <a:t>2018/9</a:t>
                </a:r>
                <a:endParaRPr lang="en-GB" sz="2000" dirty="0">
                  <a:solidFill>
                    <a:prstClr val="black"/>
                  </a:solidFill>
                  <a:latin typeface="Arial" pitchFamily="34" charset="0"/>
                  <a:cs typeface="Arial" pitchFamily="34" charset="0"/>
                </a:endParaRPr>
              </a:p>
            </p:txBody>
          </p:sp>
        </p:grpSp>
        <p:sp>
          <p:nvSpPr>
            <p:cNvPr id="37" name="TextBox 36"/>
            <p:cNvSpPr txBox="1"/>
            <p:nvPr/>
          </p:nvSpPr>
          <p:spPr>
            <a:xfrm>
              <a:off x="486533" y="5722646"/>
              <a:ext cx="354584" cy="923330"/>
            </a:xfrm>
            <a:prstGeom prst="rect">
              <a:avLst/>
            </a:prstGeom>
            <a:noFill/>
          </p:spPr>
          <p:txBody>
            <a:bodyPr wrap="none" rtlCol="0">
              <a:spAutoFit/>
            </a:bodyPr>
            <a:lstStyle/>
            <a:p>
              <a:pPr defTabSz="457200"/>
              <a:r>
                <a:rPr lang="en-GB" sz="5400" b="1" dirty="0">
                  <a:solidFill>
                    <a:prstClr val="white"/>
                  </a:solidFill>
                  <a:latin typeface="Calibri"/>
                </a:rPr>
                <a:t>i</a:t>
              </a:r>
            </a:p>
          </p:txBody>
        </p:sp>
      </p:grpSp>
      <p:pic>
        <p:nvPicPr>
          <p:cNvPr id="40" name="Picture 39"/>
          <p:cNvPicPr>
            <a:picLocks noChangeAspect="1"/>
          </p:cNvPicPr>
          <p:nvPr/>
        </p:nvPicPr>
        <p:blipFill>
          <a:blip r:embed="rId5"/>
          <a:stretch>
            <a:fillRect/>
          </a:stretch>
        </p:blipFill>
        <p:spPr>
          <a:xfrm>
            <a:off x="115603" y="5184179"/>
            <a:ext cx="3257259" cy="1513400"/>
          </a:xfrm>
          <a:prstGeom prst="rect">
            <a:avLst/>
          </a:prstGeom>
        </p:spPr>
      </p:pic>
    </p:spTree>
    <p:extLst>
      <p:ext uri="{BB962C8B-B14F-4D97-AF65-F5344CB8AC3E}">
        <p14:creationId xmlns:p14="http://schemas.microsoft.com/office/powerpoint/2010/main" val="1958787897"/>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03" y="926275"/>
            <a:ext cx="10345341" cy="526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94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1733" dirty="0"/>
              <a:t>Miss </a:t>
            </a:r>
            <a:r>
              <a:rPr lang="en-GB" sz="11733" dirty="0" smtClean="0"/>
              <a:t>Rodin</a:t>
            </a:r>
            <a:br>
              <a:rPr lang="en-GB" sz="11733" dirty="0" smtClean="0"/>
            </a:br>
            <a:r>
              <a:rPr lang="en-GB" sz="11733" dirty="0" smtClean="0"/>
              <a:t>Head of Year 13</a:t>
            </a:r>
            <a:endParaRPr lang="en-GB" sz="11733" dirty="0"/>
          </a:p>
        </p:txBody>
      </p:sp>
    </p:spTree>
    <p:extLst>
      <p:ext uri="{BB962C8B-B14F-4D97-AF65-F5344CB8AC3E}">
        <p14:creationId xmlns:p14="http://schemas.microsoft.com/office/powerpoint/2010/main" val="384085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631" y="914400"/>
            <a:ext cx="2511200" cy="861774"/>
          </a:xfrm>
          <a:prstGeom prst="rect">
            <a:avLst/>
          </a:prstGeom>
          <a:noFill/>
        </p:spPr>
        <p:txBody>
          <a:bodyPr wrap="none" rtlCol="0">
            <a:spAutoFit/>
          </a:bodyPr>
          <a:lstStyle/>
          <a:p>
            <a:r>
              <a:rPr lang="en-GB" sz="3200" b="1" u="sng" dirty="0" smtClean="0"/>
              <a:t>Extra Support</a:t>
            </a:r>
          </a:p>
          <a:p>
            <a:endParaRPr lang="en-GB" b="1" dirty="0"/>
          </a:p>
        </p:txBody>
      </p:sp>
      <p:sp>
        <p:nvSpPr>
          <p:cNvPr id="3" name="TextBox 2"/>
          <p:cNvSpPr txBox="1"/>
          <p:nvPr/>
        </p:nvSpPr>
        <p:spPr>
          <a:xfrm>
            <a:off x="3240505" y="2294020"/>
            <a:ext cx="6737683"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This is bursaries / scholarships. </a:t>
            </a:r>
          </a:p>
          <a:p>
            <a:pPr marL="285750" indent="-285750">
              <a:buFont typeface="Arial" panose="020B0604020202020204" pitchFamily="34" charset="0"/>
              <a:buChar char="•"/>
            </a:pPr>
            <a:r>
              <a:rPr lang="en-GB" sz="3200" dirty="0" smtClean="0"/>
              <a:t>It is not standard across all universities. </a:t>
            </a:r>
          </a:p>
          <a:p>
            <a:pPr marL="285750" indent="-285750">
              <a:buFont typeface="Arial" panose="020B0604020202020204" pitchFamily="34" charset="0"/>
              <a:buChar char="•"/>
            </a:pPr>
            <a:r>
              <a:rPr lang="en-GB" sz="3200" dirty="0" smtClean="0"/>
              <a:t>Do not let this dictate what university you are going to go to. </a:t>
            </a:r>
          </a:p>
          <a:p>
            <a:pPr marL="285750" indent="-285750">
              <a:buFont typeface="Arial" panose="020B0604020202020204" pitchFamily="34" charset="0"/>
              <a:buChar char="•"/>
            </a:pPr>
            <a:r>
              <a:rPr lang="en-GB" sz="3200" dirty="0" smtClean="0"/>
              <a:t>These are grants- do not have to pay it back. </a:t>
            </a:r>
            <a:endParaRPr lang="en-GB" sz="3200" dirty="0"/>
          </a:p>
        </p:txBody>
      </p:sp>
    </p:spTree>
    <p:extLst>
      <p:ext uri="{BB962C8B-B14F-4D97-AF65-F5344CB8AC3E}">
        <p14:creationId xmlns:p14="http://schemas.microsoft.com/office/powerpoint/2010/main" val="122646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l="14244" r="15552" b="18060"/>
          <a:stretch>
            <a:fillRect/>
          </a:stretch>
        </p:blipFill>
        <p:spPr bwMode="auto">
          <a:xfrm>
            <a:off x="2686944" y="991690"/>
            <a:ext cx="6271115" cy="4115155"/>
          </a:xfrm>
          <a:prstGeom prst="rect">
            <a:avLst/>
          </a:prstGeom>
          <a:noFill/>
          <a:ln w="38100">
            <a:solidFill>
              <a:schemeClr val="tx1"/>
            </a:solidFill>
            <a:miter lim="800000"/>
            <a:headEnd/>
            <a:tailEnd/>
          </a:ln>
          <a:effectLst/>
        </p:spPr>
      </p:pic>
      <p:sp>
        <p:nvSpPr>
          <p:cNvPr id="26" name="Right Arrow 25"/>
          <p:cNvSpPr/>
          <p:nvPr/>
        </p:nvSpPr>
        <p:spPr>
          <a:xfrm>
            <a:off x="6209992" y="3728421"/>
            <a:ext cx="1104900" cy="520700"/>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dirty="0">
              <a:solidFill>
                <a:prstClr val="white"/>
              </a:solidFill>
              <a:latin typeface="Calibri"/>
            </a:endParaRPr>
          </a:p>
        </p:txBody>
      </p:sp>
      <p:sp>
        <p:nvSpPr>
          <p:cNvPr id="16" name="Rectangle 8"/>
          <p:cNvSpPr>
            <a:spLocks noChangeArrowheads="1"/>
          </p:cNvSpPr>
          <p:nvPr/>
        </p:nvSpPr>
        <p:spPr bwMode="auto">
          <a:xfrm>
            <a:off x="3009963" y="5090608"/>
            <a:ext cx="6320557" cy="461665"/>
          </a:xfrm>
          <a:prstGeom prst="rect">
            <a:avLst/>
          </a:prstGeom>
          <a:solidFill>
            <a:schemeClr val="tx1"/>
          </a:solidFill>
          <a:ln w="9525">
            <a:noFill/>
            <a:miter lim="800000"/>
            <a:headEnd/>
            <a:tailEnd/>
          </a:ln>
        </p:spPr>
        <p:txBody>
          <a:bodyPr wrap="square">
            <a:spAutoFit/>
          </a:bodyPr>
          <a:lstStyle/>
          <a:p>
            <a:pPr algn="ctr" defTabSz="457200"/>
            <a:r>
              <a:rPr lang="en-US" sz="2400" dirty="0">
                <a:solidFill>
                  <a:prstClr val="white"/>
                </a:solidFill>
                <a:latin typeface="Arial" pitchFamily="34" charset="0"/>
                <a:cs typeface="Arial" pitchFamily="34" charset="0"/>
              </a:rPr>
              <a:t>www.gov.uk/studentfinance</a:t>
            </a:r>
            <a:endParaRPr lang="en-GB" sz="2400" dirty="0">
              <a:solidFill>
                <a:prstClr val="white"/>
              </a:solidFill>
              <a:latin typeface="Arial" pitchFamily="34" charset="0"/>
              <a:cs typeface="Arial" pitchFamily="34" charset="0"/>
            </a:endParaRPr>
          </a:p>
        </p:txBody>
      </p:sp>
      <p:grpSp>
        <p:nvGrpSpPr>
          <p:cNvPr id="25" name="Group 24"/>
          <p:cNvGrpSpPr/>
          <p:nvPr/>
        </p:nvGrpSpPr>
        <p:grpSpPr>
          <a:xfrm>
            <a:off x="3528366" y="5734683"/>
            <a:ext cx="8446999" cy="1016000"/>
            <a:chOff x="159523" y="5718815"/>
            <a:chExt cx="8446999" cy="1016000"/>
          </a:xfrm>
        </p:grpSpPr>
        <p:grpSp>
          <p:nvGrpSpPr>
            <p:cNvPr id="2" name="Group 23"/>
            <p:cNvGrpSpPr>
              <a:grpSpLocks/>
            </p:cNvGrpSpPr>
            <p:nvPr/>
          </p:nvGrpSpPr>
          <p:grpSpPr bwMode="auto">
            <a:xfrm>
              <a:off x="697597" y="5718815"/>
              <a:ext cx="7908925" cy="1016000"/>
              <a:chOff x="847725" y="5732061"/>
              <a:chExt cx="7908925" cy="1015663"/>
            </a:xfrm>
          </p:grpSpPr>
          <p:sp>
            <p:nvSpPr>
              <p:cNvPr id="15" name="Rounded Rectangle 14"/>
              <p:cNvSpPr/>
              <p:nvPr/>
            </p:nvSpPr>
            <p:spPr bwMode="auto">
              <a:xfrm>
                <a:off x="847725" y="5746343"/>
                <a:ext cx="7908925" cy="9823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GB" sz="2000" dirty="0">
                  <a:solidFill>
                    <a:prstClr val="black"/>
                  </a:solidFill>
                  <a:latin typeface="Calibri"/>
                </a:endParaRPr>
              </a:p>
            </p:txBody>
          </p:sp>
          <p:sp>
            <p:nvSpPr>
              <p:cNvPr id="29704" name="Rectangle 22"/>
              <p:cNvSpPr>
                <a:spLocks noChangeArrowheads="1"/>
              </p:cNvSpPr>
              <p:nvPr/>
            </p:nvSpPr>
            <p:spPr bwMode="auto">
              <a:xfrm>
                <a:off x="1235121" y="5732061"/>
                <a:ext cx="7485797" cy="1015663"/>
              </a:xfrm>
              <a:prstGeom prst="rect">
                <a:avLst/>
              </a:prstGeom>
              <a:noFill/>
              <a:ln w="9525">
                <a:noFill/>
                <a:miter lim="800000"/>
                <a:headEnd/>
                <a:tailEnd/>
              </a:ln>
            </p:spPr>
            <p:txBody>
              <a:bodyPr>
                <a:spAutoFit/>
              </a:bodyPr>
              <a:lstStyle/>
              <a:p>
                <a:pPr defTabSz="457200"/>
                <a:r>
                  <a:rPr lang="en-GB" sz="2000" b="1" dirty="0">
                    <a:solidFill>
                      <a:prstClr val="black"/>
                    </a:solidFill>
                    <a:latin typeface="Arial" pitchFamily="34" charset="0"/>
                    <a:cs typeface="Arial" pitchFamily="34" charset="0"/>
                  </a:rPr>
                  <a:t>Activity 1 – </a:t>
                </a:r>
                <a:r>
                  <a:rPr lang="en-GB" sz="2000" dirty="0">
                    <a:solidFill>
                      <a:prstClr val="black"/>
                    </a:solidFill>
                    <a:latin typeface="Arial" pitchFamily="34" charset="0"/>
                    <a:cs typeface="Arial" pitchFamily="34" charset="0"/>
                  </a:rPr>
                  <a:t>By using the calculator on </a:t>
                </a:r>
                <a:r>
                  <a:rPr lang="en-GB" sz="2000" dirty="0">
                    <a:solidFill>
                      <a:prstClr val="black"/>
                    </a:solidFill>
                    <a:latin typeface="Arial" pitchFamily="34" charset="0"/>
                    <a:cs typeface="Arial" pitchFamily="34" charset="0"/>
                    <a:hlinkClick r:id="rId4"/>
                  </a:rPr>
                  <a:t>gov.uk</a:t>
                </a:r>
                <a:r>
                  <a:rPr lang="en-GB" sz="2000" dirty="0">
                    <a:solidFill>
                      <a:prstClr val="black"/>
                    </a:solidFill>
                    <a:latin typeface="Arial" pitchFamily="34" charset="0"/>
                    <a:cs typeface="Arial" pitchFamily="34" charset="0"/>
                  </a:rPr>
                  <a:t> you can get an estimate of the student finance which may be available to you and make a note of the results in your work book.</a:t>
                </a:r>
              </a:p>
            </p:txBody>
          </p:sp>
        </p:grpSp>
        <p:pic>
          <p:nvPicPr>
            <p:cNvPr id="24" name="Picture 2"/>
            <p:cNvPicPr>
              <a:picLocks noChangeAspect="1" noChangeArrowheads="1"/>
            </p:cNvPicPr>
            <p:nvPr/>
          </p:nvPicPr>
          <p:blipFill>
            <a:blip r:embed="rId5">
              <a:clrChange>
                <a:clrFrom>
                  <a:srgbClr val="FFFFFF"/>
                </a:clrFrom>
                <a:clrTo>
                  <a:srgbClr val="FFFFFF">
                    <a:alpha val="0"/>
                  </a:srgbClr>
                </a:clrTo>
              </a:clrChange>
            </a:blip>
            <a:srcRect l="43006" t="38433" r="47658" b="44776"/>
            <a:stretch>
              <a:fillRect/>
            </a:stretch>
          </p:blipFill>
          <p:spPr bwMode="auto">
            <a:xfrm>
              <a:off x="159523" y="5732063"/>
              <a:ext cx="973084" cy="984017"/>
            </a:xfrm>
            <a:prstGeom prst="rect">
              <a:avLst/>
            </a:prstGeom>
            <a:noFill/>
            <a:ln w="9525">
              <a:noFill/>
              <a:miter lim="800000"/>
              <a:headEnd/>
              <a:tailEnd/>
            </a:ln>
            <a:effectLst/>
          </p:spPr>
        </p:pic>
      </p:grpSp>
      <p:sp>
        <p:nvSpPr>
          <p:cNvPr id="27" name="TextBox 26"/>
          <p:cNvSpPr txBox="1"/>
          <p:nvPr/>
        </p:nvSpPr>
        <p:spPr>
          <a:xfrm>
            <a:off x="1887702" y="5736294"/>
            <a:ext cx="604653" cy="923330"/>
          </a:xfrm>
          <a:prstGeom prst="rect">
            <a:avLst/>
          </a:prstGeom>
          <a:noFill/>
        </p:spPr>
        <p:txBody>
          <a:bodyPr wrap="none" rtlCol="0">
            <a:spAutoFit/>
          </a:bodyPr>
          <a:lstStyle/>
          <a:p>
            <a:pPr defTabSz="457200"/>
            <a:r>
              <a:rPr lang="en-GB" sz="5400" b="1" dirty="0">
                <a:solidFill>
                  <a:prstClr val="white"/>
                </a:solidFill>
                <a:latin typeface="Calibri"/>
              </a:rPr>
              <a:t>A</a:t>
            </a:r>
          </a:p>
        </p:txBody>
      </p:sp>
      <p:sp>
        <p:nvSpPr>
          <p:cNvPr id="28" name="TextBox 14"/>
          <p:cNvSpPr txBox="1">
            <a:spLocks noChangeArrowheads="1"/>
          </p:cNvSpPr>
          <p:nvPr/>
        </p:nvSpPr>
        <p:spPr bwMode="auto">
          <a:xfrm>
            <a:off x="3302000" y="361950"/>
            <a:ext cx="6814207" cy="815608"/>
          </a:xfrm>
          <a:prstGeom prst="rect">
            <a:avLst/>
          </a:prstGeom>
          <a:noFill/>
          <a:ln w="9525">
            <a:noFill/>
            <a:miter lim="800000"/>
            <a:headEnd/>
            <a:tailEnd/>
          </a:ln>
        </p:spPr>
        <p:txBody>
          <a:bodyPr wrap="square" lIns="0" tIns="0" rIns="0" bIns="0">
            <a:spAutoFit/>
          </a:bodyPr>
          <a:lstStyle/>
          <a:p>
            <a:pPr defTabSz="457200">
              <a:spcAft>
                <a:spcPts val="600"/>
              </a:spcAft>
            </a:pPr>
            <a:r>
              <a:rPr lang="en-US" sz="2800" dirty="0">
                <a:solidFill>
                  <a:srgbClr val="DD4814"/>
                </a:solidFill>
                <a:latin typeface="Arial" pitchFamily="34" charset="0"/>
                <a:cs typeface="Arial" pitchFamily="34" charset="0"/>
              </a:rPr>
              <a:t>GET YOUR ESTIMATE</a:t>
            </a:r>
          </a:p>
          <a:p>
            <a:pPr defTabSz="457200">
              <a:spcAft>
                <a:spcPts val="600"/>
              </a:spcAft>
            </a:pPr>
            <a:endParaRPr lang="en-US" sz="2000" dirty="0">
              <a:solidFill>
                <a:prstClr val="black"/>
              </a:solidFill>
              <a:latin typeface="Arial" pitchFamily="34" charset="0"/>
              <a:cs typeface="Arial" pitchFamily="34" charset="0"/>
            </a:endParaRPr>
          </a:p>
        </p:txBody>
      </p:sp>
      <p:pic>
        <p:nvPicPr>
          <p:cNvPr id="12" name="Picture 11"/>
          <p:cNvPicPr>
            <a:picLocks noChangeAspect="1"/>
          </p:cNvPicPr>
          <p:nvPr/>
        </p:nvPicPr>
        <p:blipFill>
          <a:blip r:embed="rId6"/>
          <a:stretch>
            <a:fillRect/>
          </a:stretch>
        </p:blipFill>
        <p:spPr>
          <a:xfrm>
            <a:off x="115603" y="5170130"/>
            <a:ext cx="3287496" cy="1527449"/>
          </a:xfrm>
          <a:prstGeom prst="rect">
            <a:avLst/>
          </a:prstGeom>
        </p:spPr>
      </p:pic>
    </p:spTree>
    <p:extLst>
      <p:ext uri="{BB962C8B-B14F-4D97-AF65-F5344CB8AC3E}">
        <p14:creationId xmlns:p14="http://schemas.microsoft.com/office/powerpoint/2010/main" val="1636348067"/>
      </p:ext>
    </p:extLst>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275865"/>
            <a:ext cx="11575473" cy="1362420"/>
          </a:xfrm>
        </p:spPr>
        <p:txBody>
          <a:bodyPr>
            <a:noAutofit/>
          </a:bodyPr>
          <a:lstStyle/>
          <a:p>
            <a:r>
              <a:rPr lang="en-GB" sz="4400" b="1" dirty="0" smtClean="0"/>
              <a:t>Not the same type of loan as any other. It is more a ‘salary determined graduate job tax’</a:t>
            </a:r>
            <a:endParaRPr lang="en-GB" sz="4400" b="1"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98" y="1638285"/>
            <a:ext cx="5975802" cy="37302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956" y="3428999"/>
            <a:ext cx="5523116" cy="3106753"/>
          </a:xfrm>
          <a:prstGeom prst="rect">
            <a:avLst/>
          </a:prstGeom>
        </p:spPr>
      </p:pic>
    </p:spTree>
    <p:extLst>
      <p:ext uri="{BB962C8B-B14F-4D97-AF65-F5344CB8AC3E}">
        <p14:creationId xmlns:p14="http://schemas.microsoft.com/office/powerpoint/2010/main" val="1748985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1733" dirty="0" smtClean="0"/>
              <a:t>Mr O’Brien</a:t>
            </a:r>
            <a:br>
              <a:rPr lang="en-GB" sz="11733" dirty="0" smtClean="0"/>
            </a:br>
            <a:r>
              <a:rPr lang="en-GB" sz="11733" dirty="0" smtClean="0"/>
              <a:t>Deputy Head of Sixth Form</a:t>
            </a:r>
            <a:endParaRPr lang="en-GB" sz="11733" dirty="0"/>
          </a:p>
        </p:txBody>
      </p:sp>
    </p:spTree>
    <p:extLst>
      <p:ext uri="{BB962C8B-B14F-4D97-AF65-F5344CB8AC3E}">
        <p14:creationId xmlns:p14="http://schemas.microsoft.com/office/powerpoint/2010/main" val="427773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24</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smtClean="0">
                <a:solidFill>
                  <a:srgbClr val="990A2C"/>
                </a:solidFill>
                <a:latin typeface="Lucida Sans" panose="020B0602030504020204" pitchFamily="34" charset="0"/>
              </a:rPr>
              <a:t>Achieving Excellence With Care</a:t>
            </a:r>
            <a:endParaRPr lang="en-GB" sz="2000" dirty="0">
              <a:solidFill>
                <a:srgbClr val="990A2C"/>
              </a:solidFill>
              <a:latin typeface="Lucida Sans" panose="020B0602030504020204" pitchFamily="34" charset="0"/>
            </a:endParaRP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355185" y="1842800"/>
            <a:ext cx="9669865" cy="4440561"/>
          </a:xfrm>
          <a:solidFill>
            <a:schemeClr val="bg1"/>
          </a:solidFill>
          <a:ln w="76200">
            <a:solidFill>
              <a:srgbClr val="002060"/>
            </a:solidFill>
          </a:ln>
        </p:spPr>
        <p:txBody>
          <a:bodyPr>
            <a:normAutofit fontScale="92500"/>
          </a:bodyPr>
          <a:lstStyle/>
          <a:p>
            <a:pPr algn="l"/>
            <a:r>
              <a:rPr lang="en-GB" b="1" dirty="0" smtClean="0">
                <a:solidFill>
                  <a:srgbClr val="002060"/>
                </a:solidFill>
              </a:rPr>
              <a:t>Other than University there are a number of pathways the students can choose:</a:t>
            </a:r>
          </a:p>
          <a:p>
            <a:pPr algn="l"/>
            <a:endParaRPr lang="en-GB" b="1" dirty="0">
              <a:solidFill>
                <a:srgbClr val="002060"/>
              </a:solidFill>
            </a:endParaRPr>
          </a:p>
          <a:p>
            <a:pPr marL="342900" indent="-342900" algn="l">
              <a:buFont typeface="Arial" panose="020B0604020202020204" pitchFamily="34" charset="0"/>
              <a:buChar char="•"/>
            </a:pPr>
            <a:r>
              <a:rPr lang="en-GB" b="1" dirty="0" smtClean="0">
                <a:solidFill>
                  <a:srgbClr val="002060"/>
                </a:solidFill>
              </a:rPr>
              <a:t>Employment</a:t>
            </a:r>
          </a:p>
          <a:p>
            <a:pPr marL="342900" indent="-342900" algn="l">
              <a:buFont typeface="Arial" panose="020B0604020202020204" pitchFamily="34" charset="0"/>
              <a:buChar char="•"/>
            </a:pPr>
            <a:r>
              <a:rPr lang="en-GB" b="1" dirty="0" smtClean="0">
                <a:solidFill>
                  <a:srgbClr val="002060"/>
                </a:solidFill>
              </a:rPr>
              <a:t>Apprenticeships</a:t>
            </a:r>
          </a:p>
          <a:p>
            <a:pPr marL="342900" indent="-342900" algn="l">
              <a:buFont typeface="Arial" panose="020B0604020202020204" pitchFamily="34" charset="0"/>
              <a:buChar char="•"/>
            </a:pPr>
            <a:r>
              <a:rPr lang="en-GB" b="1" dirty="0" smtClean="0">
                <a:solidFill>
                  <a:srgbClr val="002060"/>
                </a:solidFill>
              </a:rPr>
              <a:t>Degree Apprenticeships</a:t>
            </a:r>
          </a:p>
          <a:p>
            <a:pPr marL="342900" indent="-342900" algn="l">
              <a:buFont typeface="Arial" panose="020B0604020202020204" pitchFamily="34" charset="0"/>
              <a:buChar char="•"/>
            </a:pPr>
            <a:endParaRPr lang="en-GB" b="1" dirty="0">
              <a:solidFill>
                <a:srgbClr val="002060"/>
              </a:solidFill>
            </a:endParaRPr>
          </a:p>
          <a:p>
            <a:pPr algn="l"/>
            <a:r>
              <a:rPr lang="en-GB" b="1" dirty="0" smtClean="0">
                <a:solidFill>
                  <a:srgbClr val="002060"/>
                </a:solidFill>
              </a:rPr>
              <a:t>Mr Todd has links to a significant number of external organisations and businesses to support boys with accessing relevant vacancies, applications and gaining soft skills (CV writing, interview technique </a:t>
            </a:r>
            <a:r>
              <a:rPr lang="en-GB" b="1" dirty="0" err="1" smtClean="0">
                <a:solidFill>
                  <a:srgbClr val="002060"/>
                </a:solidFill>
              </a:rPr>
              <a:t>etc</a:t>
            </a:r>
            <a:r>
              <a:rPr lang="en-GB" b="1" dirty="0" smtClean="0">
                <a:solidFill>
                  <a:srgbClr val="002060"/>
                </a:solidFill>
              </a:rPr>
              <a:t>). </a:t>
            </a:r>
          </a:p>
          <a:p>
            <a:pPr algn="l"/>
            <a:r>
              <a:rPr lang="en-GB" b="1" dirty="0" smtClean="0">
                <a:solidFill>
                  <a:srgbClr val="002060"/>
                </a:solidFill>
              </a:rPr>
              <a:t>Partner organisations include </a:t>
            </a:r>
            <a:r>
              <a:rPr lang="en-GB" b="1" dirty="0" err="1" smtClean="0">
                <a:solidFill>
                  <a:srgbClr val="002060"/>
                </a:solidFill>
              </a:rPr>
              <a:t>WhiteHat</a:t>
            </a:r>
            <a:r>
              <a:rPr lang="en-GB" b="1" dirty="0" smtClean="0">
                <a:solidFill>
                  <a:srgbClr val="002060"/>
                </a:solidFill>
              </a:rPr>
              <a:t> (apprenticeship agency, TfL, Network Rail, The Brokerage, PwC</a:t>
            </a:r>
            <a:r>
              <a:rPr lang="en-GB" b="1" smtClean="0">
                <a:solidFill>
                  <a:srgbClr val="002060"/>
                </a:solidFill>
              </a:rPr>
              <a:t>, Pathway CTM)</a:t>
            </a:r>
            <a:endParaRPr lang="en-GB" b="1" dirty="0">
              <a:solidFill>
                <a:srgbClr val="002060"/>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r>
              <a:rPr lang="en-GB" sz="3600" dirty="0" smtClean="0">
                <a:latin typeface="Fira Sans" panose="020B0803050000020004" pitchFamily="34" charset="0"/>
              </a:rPr>
              <a:t>Post 18 Options</a:t>
            </a:r>
            <a:endParaRPr lang="en-GB" sz="3600" dirty="0">
              <a:latin typeface="Fira Sans" panose="020B0803050000020004" pitchFamily="34" charset="0"/>
            </a:endParaRPr>
          </a:p>
        </p:txBody>
      </p:sp>
    </p:spTree>
    <p:extLst>
      <p:ext uri="{BB962C8B-B14F-4D97-AF65-F5344CB8AC3E}">
        <p14:creationId xmlns:p14="http://schemas.microsoft.com/office/powerpoint/2010/main" val="1244645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3779" y="3988671"/>
            <a:ext cx="9704552" cy="742837"/>
          </a:xfrm>
        </p:spPr>
        <p:txBody>
          <a:bodyPr>
            <a:noAutofit/>
          </a:bodyPr>
          <a:lstStyle/>
          <a:p>
            <a:r>
              <a:rPr lang="en-GB" sz="5400" dirty="0" smtClean="0">
                <a:latin typeface="Fira Sans" panose="020B0803050000020004" pitchFamily="34" charset="0"/>
              </a:rPr>
              <a:t>Any questions?</a:t>
            </a:r>
            <a:endParaRPr lang="en-GB" sz="5400" dirty="0">
              <a:latin typeface="Fira Sans" panose="020B0803050000020004" pitchFamily="34" charset="0"/>
            </a:endParaRPr>
          </a:p>
        </p:txBody>
      </p:sp>
    </p:spTree>
    <p:extLst>
      <p:ext uri="{BB962C8B-B14F-4D97-AF65-F5344CB8AC3E}">
        <p14:creationId xmlns:p14="http://schemas.microsoft.com/office/powerpoint/2010/main" val="1428321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3</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smtClean="0">
                <a:solidFill>
                  <a:srgbClr val="990A2C"/>
                </a:solidFill>
                <a:latin typeface="Lucida Sans" panose="020B0602030504020204" pitchFamily="34" charset="0"/>
              </a:rPr>
              <a:t>Achieving Excellence With Care</a:t>
            </a:r>
            <a:endParaRPr lang="en-GB" sz="2000" dirty="0">
              <a:solidFill>
                <a:srgbClr val="990A2C"/>
              </a:solidFill>
              <a:latin typeface="Lucida Sans" panose="020B0602030504020204" pitchFamily="34" charset="0"/>
            </a:endParaRP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828800" y="2272937"/>
            <a:ext cx="8345421" cy="3929903"/>
          </a:xfrm>
          <a:solidFill>
            <a:schemeClr val="bg1"/>
          </a:solidFill>
          <a:ln w="76200">
            <a:solidFill>
              <a:srgbClr val="002060"/>
            </a:solidFill>
          </a:ln>
        </p:spPr>
        <p:txBody>
          <a:bodyPr>
            <a:normAutofit/>
          </a:bodyPr>
          <a:lstStyle/>
          <a:p>
            <a:pPr algn="l"/>
            <a:r>
              <a:rPr lang="en-GB" b="1" dirty="0" smtClean="0">
                <a:solidFill>
                  <a:srgbClr val="990A2C"/>
                </a:solidFill>
                <a:latin typeface="Fira Sans" panose="020B0803050000020004" pitchFamily="34" charset="0"/>
              </a:rPr>
              <a:t>UCAS (Universities and Colleges Admissions Service) is the system through which students will apply to university.</a:t>
            </a:r>
          </a:p>
          <a:p>
            <a:pPr algn="l"/>
            <a:endParaRPr lang="en-GB" b="1" dirty="0" smtClean="0">
              <a:solidFill>
                <a:srgbClr val="990A2C"/>
              </a:solidFill>
              <a:latin typeface="Fira Sans" panose="020B0803050000020004" pitchFamily="34" charset="0"/>
            </a:endParaRPr>
          </a:p>
          <a:p>
            <a:pPr algn="l"/>
            <a:r>
              <a:rPr lang="en-GB" b="1" dirty="0" smtClean="0">
                <a:solidFill>
                  <a:srgbClr val="990A2C"/>
                </a:solidFill>
                <a:latin typeface="Fira Sans" panose="020B0803050000020004" pitchFamily="34" charset="0"/>
              </a:rPr>
              <a:t>Students have logged onto the UCAS website and filled in some of their details, produced at least 3 drafts of a personal statement and researched possible university course choices.</a:t>
            </a:r>
            <a:endParaRPr lang="en-GB" b="1" dirty="0">
              <a:solidFill>
                <a:srgbClr val="990A2C"/>
              </a:solidFill>
              <a:latin typeface="Fira Sans" panose="020B0803050000020004" pitchFamily="34" charset="0"/>
            </a:endParaRPr>
          </a:p>
          <a:p>
            <a:pPr algn="l"/>
            <a:endParaRPr lang="en-GB" b="1" dirty="0" smtClean="0">
              <a:solidFill>
                <a:srgbClr val="990A2C"/>
              </a:solidFill>
              <a:latin typeface="Fira Sans" panose="020B0803050000020004" pitchFamily="34" charset="0"/>
            </a:endParaRPr>
          </a:p>
          <a:p>
            <a:pPr algn="l"/>
            <a:r>
              <a:rPr lang="en-GB" b="1" dirty="0" smtClean="0">
                <a:solidFill>
                  <a:srgbClr val="990A2C"/>
                </a:solidFill>
                <a:latin typeface="Fira Sans" panose="020B0803050000020004" pitchFamily="34" charset="0"/>
              </a:rPr>
              <a:t>Teachers have written subject references for all students</a:t>
            </a:r>
            <a:r>
              <a:rPr lang="en-GB" b="1" dirty="0" smtClean="0">
                <a:solidFill>
                  <a:srgbClr val="002060"/>
                </a:solidFill>
                <a:latin typeface="Fira Sans" panose="020B0803050000020004" pitchFamily="34" charset="0"/>
              </a:rPr>
              <a:t>.</a:t>
            </a:r>
            <a:endParaRPr lang="en-GB" b="1" dirty="0">
              <a:solidFill>
                <a:srgbClr val="002060"/>
              </a:solidFill>
              <a:latin typeface="Fira Sans" panose="020B0803050000020004" pitchFamily="34" charset="0"/>
            </a:endParaRPr>
          </a:p>
        </p:txBody>
      </p:sp>
      <p:sp>
        <p:nvSpPr>
          <p:cNvPr id="2" name="TextBox 1"/>
          <p:cNvSpPr txBox="1"/>
          <p:nvPr/>
        </p:nvSpPr>
        <p:spPr>
          <a:xfrm>
            <a:off x="3239589" y="1042232"/>
            <a:ext cx="6635932" cy="646331"/>
          </a:xfrm>
          <a:prstGeom prst="rect">
            <a:avLst/>
          </a:prstGeom>
          <a:noFill/>
        </p:spPr>
        <p:txBody>
          <a:bodyPr wrap="square" rtlCol="0">
            <a:spAutoFit/>
          </a:bodyPr>
          <a:lstStyle/>
          <a:p>
            <a:r>
              <a:rPr lang="en-GB" sz="3600" dirty="0" smtClean="0">
                <a:latin typeface="Fira Sans" panose="020B0803050000020004" pitchFamily="34" charset="0"/>
              </a:rPr>
              <a:t>What is UCAS?</a:t>
            </a:r>
            <a:endParaRPr lang="en-GB" sz="3600" dirty="0">
              <a:latin typeface="Fira Sans" panose="020B0803050000020004" pitchFamily="34" charset="0"/>
            </a:endParaRPr>
          </a:p>
        </p:txBody>
      </p:sp>
    </p:spTree>
    <p:extLst>
      <p:ext uri="{BB962C8B-B14F-4D97-AF65-F5344CB8AC3E}">
        <p14:creationId xmlns:p14="http://schemas.microsoft.com/office/powerpoint/2010/main" val="4237324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4</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smtClean="0">
                <a:solidFill>
                  <a:srgbClr val="990A2C"/>
                </a:solidFill>
                <a:latin typeface="Lucida Sans" panose="020B0602030504020204" pitchFamily="34" charset="0"/>
              </a:rPr>
              <a:t>Achieving Excellence With Care</a:t>
            </a:r>
            <a:endParaRPr lang="en-GB" sz="2000" dirty="0">
              <a:solidFill>
                <a:srgbClr val="990A2C"/>
              </a:solidFill>
              <a:latin typeface="Lucida Sans" panose="020B0602030504020204" pitchFamily="34" charset="0"/>
            </a:endParaRP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1016489319"/>
              </p:ext>
            </p:extLst>
          </p:nvPr>
        </p:nvGraphicFramePr>
        <p:xfrm>
          <a:off x="2110417" y="1539024"/>
          <a:ext cx="8563429" cy="5176057"/>
        </p:xfrm>
        <a:graphic>
          <a:graphicData uri="http://schemas.openxmlformats.org/drawingml/2006/table">
            <a:tbl>
              <a:tblPr firstRow="1" firstCol="1" bandRow="1">
                <a:tableStyleId>{5C22544A-7EE6-4342-B048-85BDC9FD1C3A}</a:tableStyleId>
              </a:tblPr>
              <a:tblGrid>
                <a:gridCol w="2333361">
                  <a:extLst>
                    <a:ext uri="{9D8B030D-6E8A-4147-A177-3AD203B41FA5}">
                      <a16:colId xmlns:a16="http://schemas.microsoft.com/office/drawing/2014/main" val="20000"/>
                    </a:ext>
                  </a:extLst>
                </a:gridCol>
                <a:gridCol w="6230068">
                  <a:extLst>
                    <a:ext uri="{9D8B030D-6E8A-4147-A177-3AD203B41FA5}">
                      <a16:colId xmlns:a16="http://schemas.microsoft.com/office/drawing/2014/main" val="20001"/>
                    </a:ext>
                  </a:extLst>
                </a:gridCol>
              </a:tblGrid>
              <a:tr h="1044940">
                <a:tc>
                  <a:txBody>
                    <a:bodyPr/>
                    <a:lstStyle/>
                    <a:p>
                      <a:pPr>
                        <a:lnSpc>
                          <a:spcPct val="115000"/>
                        </a:lnSpc>
                        <a:spcAft>
                          <a:spcPts val="0"/>
                        </a:spcAft>
                      </a:pPr>
                      <a:r>
                        <a:rPr lang="en-GB" sz="2000" b="0" dirty="0" smtClean="0">
                          <a:solidFill>
                            <a:srgbClr val="990A2C"/>
                          </a:solidFill>
                          <a:effectLst/>
                          <a:latin typeface="Fira Sans" panose="020B0803050000020004" pitchFamily="34" charset="0"/>
                          <a:ea typeface="Calibri"/>
                          <a:cs typeface="Times New Roman"/>
                        </a:rPr>
                        <a:t>September </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GB" sz="2000" b="0" dirty="0" smtClean="0">
                          <a:solidFill>
                            <a:srgbClr val="990A2C"/>
                          </a:solidFill>
                          <a:effectLst/>
                          <a:latin typeface="Fira Sans" panose="020B0803050000020004" pitchFamily="34" charset="0"/>
                          <a:ea typeface="Calibri"/>
                          <a:cs typeface="Times New Roman"/>
                        </a:rPr>
                        <a:t>Parent</a:t>
                      </a:r>
                      <a:r>
                        <a:rPr lang="en-GB" sz="2000" b="0" baseline="0" dirty="0" smtClean="0">
                          <a:solidFill>
                            <a:srgbClr val="990A2C"/>
                          </a:solidFill>
                          <a:effectLst/>
                          <a:latin typeface="Fira Sans" panose="020B0803050000020004" pitchFamily="34" charset="0"/>
                          <a:ea typeface="Calibri"/>
                          <a:cs typeface="Times New Roman"/>
                        </a:rPr>
                        <a:t> information evening</a:t>
                      </a:r>
                    </a:p>
                    <a:p>
                      <a:pPr marL="342900" lvl="0" indent="-342900">
                        <a:lnSpc>
                          <a:spcPct val="115000"/>
                        </a:lnSpc>
                        <a:spcAft>
                          <a:spcPts val="0"/>
                        </a:spcAft>
                        <a:buFont typeface="Symbol"/>
                        <a:buChar char=""/>
                      </a:pPr>
                      <a:r>
                        <a:rPr lang="en-GB" sz="2000" b="0" baseline="0" dirty="0" smtClean="0">
                          <a:solidFill>
                            <a:srgbClr val="990A2C"/>
                          </a:solidFill>
                          <a:effectLst/>
                          <a:latin typeface="Fira Sans" panose="020B0803050000020004" pitchFamily="34" charset="0"/>
                          <a:ea typeface="Calibri"/>
                          <a:cs typeface="Times New Roman"/>
                        </a:rPr>
                        <a:t>Personal Statements should have had a second draft</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94919">
                <a:tc>
                  <a:txBody>
                    <a:bodyPr/>
                    <a:lstStyle/>
                    <a:p>
                      <a:pPr>
                        <a:lnSpc>
                          <a:spcPct val="115000"/>
                        </a:lnSpc>
                        <a:spcAft>
                          <a:spcPts val="0"/>
                        </a:spcAft>
                      </a:pPr>
                      <a:r>
                        <a:rPr lang="en-GB" sz="2000" b="0" dirty="0" smtClean="0">
                          <a:solidFill>
                            <a:srgbClr val="990A2C"/>
                          </a:solidFill>
                          <a:effectLst/>
                          <a:latin typeface="Fira Sans" panose="020B0803050000020004" pitchFamily="34" charset="0"/>
                          <a:ea typeface="Calibri"/>
                          <a:cs typeface="Times New Roman"/>
                        </a:rPr>
                        <a:t>15</a:t>
                      </a:r>
                      <a:r>
                        <a:rPr lang="en-GB" sz="2000" b="0" baseline="30000" dirty="0" smtClean="0">
                          <a:solidFill>
                            <a:srgbClr val="990A2C"/>
                          </a:solidFill>
                          <a:effectLst/>
                          <a:latin typeface="Fira Sans" panose="020B0803050000020004" pitchFamily="34" charset="0"/>
                          <a:ea typeface="Calibri"/>
                          <a:cs typeface="Times New Roman"/>
                        </a:rPr>
                        <a:t>th</a:t>
                      </a:r>
                      <a:r>
                        <a:rPr lang="en-GB" sz="2000" b="0" dirty="0" smtClean="0">
                          <a:solidFill>
                            <a:srgbClr val="990A2C"/>
                          </a:solidFill>
                          <a:effectLst/>
                          <a:latin typeface="Fira Sans" panose="020B0803050000020004" pitchFamily="34" charset="0"/>
                          <a:ea typeface="Calibri"/>
                          <a:cs typeface="Times New Roman"/>
                        </a:rPr>
                        <a:t> October</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GB" sz="2000" b="0" dirty="0" smtClean="0">
                          <a:solidFill>
                            <a:srgbClr val="990A2C"/>
                          </a:solidFill>
                          <a:effectLst/>
                          <a:latin typeface="Fira Sans" panose="020B0803050000020004" pitchFamily="34" charset="0"/>
                          <a:ea typeface="Calibri"/>
                          <a:cs typeface="Times New Roman"/>
                        </a:rPr>
                        <a:t>Final deadline for Oxbridge</a:t>
                      </a:r>
                      <a:r>
                        <a:rPr lang="en-GB" sz="2000" b="0" baseline="0" dirty="0" smtClean="0">
                          <a:solidFill>
                            <a:srgbClr val="990A2C"/>
                          </a:solidFill>
                          <a:effectLst/>
                          <a:latin typeface="Fira Sans" panose="020B0803050000020004" pitchFamily="34" charset="0"/>
                          <a:ea typeface="Calibri"/>
                          <a:cs typeface="Times New Roman"/>
                        </a:rPr>
                        <a:t>, Medicine, Veterinary &amp; Dentistry applicants</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5810">
                <a:tc>
                  <a:txBody>
                    <a:bodyPr/>
                    <a:lstStyle/>
                    <a:p>
                      <a:pPr>
                        <a:lnSpc>
                          <a:spcPct val="115000"/>
                        </a:lnSpc>
                        <a:spcAft>
                          <a:spcPts val="0"/>
                        </a:spcAft>
                      </a:pPr>
                      <a:r>
                        <a:rPr lang="en-GB" sz="2000" b="0" dirty="0" smtClean="0">
                          <a:solidFill>
                            <a:srgbClr val="990A2C"/>
                          </a:solidFill>
                          <a:effectLst/>
                          <a:latin typeface="Fira Sans" panose="020B0803050000020004" pitchFamily="34" charset="0"/>
                          <a:ea typeface="Calibri"/>
                          <a:cs typeface="Times New Roman"/>
                        </a:rPr>
                        <a:t>End of Christmas</a:t>
                      </a:r>
                      <a:r>
                        <a:rPr lang="en-GB" sz="2000" b="0" baseline="0" dirty="0" smtClean="0">
                          <a:solidFill>
                            <a:srgbClr val="990A2C"/>
                          </a:solidFill>
                          <a:effectLst/>
                          <a:latin typeface="Fira Sans" panose="020B0803050000020004" pitchFamily="34" charset="0"/>
                          <a:ea typeface="Calibri"/>
                          <a:cs typeface="Times New Roman"/>
                        </a:rPr>
                        <a:t> term </a:t>
                      </a:r>
                      <a:r>
                        <a:rPr lang="en-GB" sz="2000" b="0" dirty="0" smtClean="0">
                          <a:solidFill>
                            <a:srgbClr val="990A2C"/>
                          </a:solidFill>
                          <a:effectLst/>
                          <a:latin typeface="Fira Sans" panose="020B0803050000020004" pitchFamily="34" charset="0"/>
                          <a:ea typeface="Calibri"/>
                          <a:cs typeface="Times New Roman"/>
                        </a:rPr>
                        <a:t>2018</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GB" sz="2000" b="0" dirty="0" smtClean="0">
                          <a:solidFill>
                            <a:srgbClr val="990A2C"/>
                          </a:solidFill>
                          <a:effectLst/>
                          <a:latin typeface="Fira Sans" panose="020B0803050000020004" pitchFamily="34" charset="0"/>
                          <a:ea typeface="Calibri"/>
                          <a:cs typeface="Times New Roman"/>
                        </a:rPr>
                        <a:t>Deadline</a:t>
                      </a:r>
                      <a:r>
                        <a:rPr lang="en-GB" sz="2000" b="0" baseline="0" dirty="0" smtClean="0">
                          <a:solidFill>
                            <a:srgbClr val="990A2C"/>
                          </a:solidFill>
                          <a:effectLst/>
                          <a:latin typeface="Fira Sans" panose="020B0803050000020004" pitchFamily="34" charset="0"/>
                          <a:ea typeface="Calibri"/>
                          <a:cs typeface="Times New Roman"/>
                        </a:rPr>
                        <a:t> for all other applications</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3516">
                <a:tc>
                  <a:txBody>
                    <a:bodyPr/>
                    <a:lstStyle/>
                    <a:p>
                      <a:pPr>
                        <a:lnSpc>
                          <a:spcPct val="115000"/>
                        </a:lnSpc>
                        <a:spcAft>
                          <a:spcPts val="0"/>
                        </a:spcAft>
                      </a:pPr>
                      <a:r>
                        <a:rPr lang="en-GB" sz="2000" b="0" dirty="0" smtClean="0">
                          <a:solidFill>
                            <a:srgbClr val="990A2C"/>
                          </a:solidFill>
                          <a:effectLst/>
                          <a:latin typeface="Fira Sans" panose="020B0803050000020004" pitchFamily="34" charset="0"/>
                          <a:ea typeface="Calibri"/>
                          <a:cs typeface="Times New Roman"/>
                        </a:rPr>
                        <a:t>March 2019</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GB" sz="2000" b="0" dirty="0" smtClean="0">
                          <a:solidFill>
                            <a:srgbClr val="990A2C"/>
                          </a:solidFill>
                          <a:effectLst/>
                          <a:latin typeface="Fira Sans" panose="020B0803050000020004" pitchFamily="34" charset="0"/>
                          <a:ea typeface="Calibri"/>
                          <a:cs typeface="Times New Roman"/>
                        </a:rPr>
                        <a:t>Deadline for</a:t>
                      </a:r>
                      <a:r>
                        <a:rPr lang="en-GB" sz="2000" b="0" baseline="0" dirty="0" smtClean="0">
                          <a:solidFill>
                            <a:srgbClr val="990A2C"/>
                          </a:solidFill>
                          <a:effectLst/>
                          <a:latin typeface="Fira Sans" panose="020B0803050000020004" pitchFamily="34" charset="0"/>
                          <a:ea typeface="Calibri"/>
                          <a:cs typeface="Times New Roman"/>
                        </a:rPr>
                        <a:t> some art and design courses</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5126">
                <a:tc>
                  <a:txBody>
                    <a:bodyPr/>
                    <a:lstStyle/>
                    <a:p>
                      <a:pPr>
                        <a:lnSpc>
                          <a:spcPct val="115000"/>
                        </a:lnSpc>
                        <a:spcAft>
                          <a:spcPts val="0"/>
                        </a:spcAft>
                      </a:pPr>
                      <a:r>
                        <a:rPr lang="en-GB" sz="2000" b="0" dirty="0" smtClean="0">
                          <a:solidFill>
                            <a:srgbClr val="990A2C"/>
                          </a:solidFill>
                          <a:effectLst/>
                          <a:latin typeface="Fira Sans" panose="020B0803050000020004" pitchFamily="34" charset="0"/>
                          <a:ea typeface="Calibri"/>
                          <a:cs typeface="Times New Roman"/>
                        </a:rPr>
                        <a:t>5</a:t>
                      </a:r>
                      <a:r>
                        <a:rPr lang="en-GB" sz="2000" b="0" baseline="30000" dirty="0" smtClean="0">
                          <a:solidFill>
                            <a:srgbClr val="990A2C"/>
                          </a:solidFill>
                          <a:effectLst/>
                          <a:latin typeface="Fira Sans" panose="020B0803050000020004" pitchFamily="34" charset="0"/>
                          <a:ea typeface="Calibri"/>
                          <a:cs typeface="Times New Roman"/>
                        </a:rPr>
                        <a:t>th</a:t>
                      </a:r>
                      <a:r>
                        <a:rPr lang="en-GB" sz="2000" b="0" dirty="0" smtClean="0">
                          <a:solidFill>
                            <a:srgbClr val="990A2C"/>
                          </a:solidFill>
                          <a:effectLst/>
                          <a:latin typeface="Fira Sans" panose="020B0803050000020004" pitchFamily="34" charset="0"/>
                          <a:ea typeface="Calibri"/>
                          <a:cs typeface="Times New Roman"/>
                        </a:rPr>
                        <a:t> July 2019</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GB" sz="2000" b="0" dirty="0" smtClean="0">
                          <a:solidFill>
                            <a:srgbClr val="990A2C"/>
                          </a:solidFill>
                          <a:effectLst/>
                          <a:latin typeface="Fira Sans" panose="020B0803050000020004" pitchFamily="34" charset="0"/>
                          <a:ea typeface="Calibri"/>
                          <a:cs typeface="Times New Roman"/>
                        </a:rPr>
                        <a:t>Clearing opens</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5126">
                <a:tc>
                  <a:txBody>
                    <a:bodyPr/>
                    <a:lstStyle/>
                    <a:p>
                      <a:pPr>
                        <a:lnSpc>
                          <a:spcPct val="115000"/>
                        </a:lnSpc>
                        <a:spcAft>
                          <a:spcPts val="0"/>
                        </a:spcAft>
                      </a:pPr>
                      <a:r>
                        <a:rPr lang="en-GB" sz="2000" b="0" dirty="0" smtClean="0">
                          <a:solidFill>
                            <a:srgbClr val="990A2C"/>
                          </a:solidFill>
                          <a:effectLst/>
                          <a:latin typeface="Fira Sans" panose="020B0803050000020004" pitchFamily="34" charset="0"/>
                          <a:ea typeface="Calibri"/>
                          <a:cs typeface="Times New Roman"/>
                        </a:rPr>
                        <a:t>15</a:t>
                      </a:r>
                      <a:r>
                        <a:rPr lang="en-GB" sz="2000" b="0" baseline="30000" dirty="0" smtClean="0">
                          <a:solidFill>
                            <a:srgbClr val="990A2C"/>
                          </a:solidFill>
                          <a:effectLst/>
                          <a:latin typeface="Fira Sans" panose="020B0803050000020004" pitchFamily="34" charset="0"/>
                          <a:ea typeface="Calibri"/>
                          <a:cs typeface="Times New Roman"/>
                        </a:rPr>
                        <a:t>th</a:t>
                      </a:r>
                      <a:r>
                        <a:rPr lang="en-GB" sz="2000" b="0" dirty="0" smtClean="0">
                          <a:solidFill>
                            <a:srgbClr val="990A2C"/>
                          </a:solidFill>
                          <a:effectLst/>
                          <a:latin typeface="Fira Sans" panose="020B0803050000020004" pitchFamily="34" charset="0"/>
                          <a:ea typeface="Calibri"/>
                          <a:cs typeface="Times New Roman"/>
                        </a:rPr>
                        <a:t> August 2019</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GB" sz="2000" b="0" dirty="0" smtClean="0">
                          <a:solidFill>
                            <a:srgbClr val="990A2C"/>
                          </a:solidFill>
                          <a:effectLst/>
                          <a:latin typeface="Fira Sans" panose="020B0803050000020004" pitchFamily="34" charset="0"/>
                          <a:ea typeface="Calibri"/>
                          <a:cs typeface="Times New Roman"/>
                        </a:rPr>
                        <a:t>A-Level Results day</a:t>
                      </a:r>
                      <a:endParaRPr lang="en-GB" sz="2000" b="0" dirty="0">
                        <a:solidFill>
                          <a:srgbClr val="990A2C"/>
                        </a:solidFill>
                        <a:effectLst/>
                        <a:latin typeface="Fira Sans" panose="020B08030500000200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0" name="TextBox 9"/>
          <p:cNvSpPr txBox="1"/>
          <p:nvPr/>
        </p:nvSpPr>
        <p:spPr>
          <a:xfrm>
            <a:off x="3487783" y="690121"/>
            <a:ext cx="6635932" cy="646331"/>
          </a:xfrm>
          <a:prstGeom prst="rect">
            <a:avLst/>
          </a:prstGeom>
          <a:noFill/>
        </p:spPr>
        <p:txBody>
          <a:bodyPr wrap="square" rtlCol="0">
            <a:spAutoFit/>
          </a:bodyPr>
          <a:lstStyle/>
          <a:p>
            <a:r>
              <a:rPr lang="en-GB" sz="3600" dirty="0" smtClean="0">
                <a:latin typeface="Fira Sans" panose="020B0803050000020004" pitchFamily="34" charset="0"/>
              </a:rPr>
              <a:t>Key dates</a:t>
            </a:r>
            <a:endParaRPr lang="en-GB" sz="3600" dirty="0">
              <a:latin typeface="Fira Sans" panose="020B0803050000020004" pitchFamily="34" charset="0"/>
            </a:endParaRPr>
          </a:p>
        </p:txBody>
      </p:sp>
    </p:spTree>
    <p:extLst>
      <p:ext uri="{BB962C8B-B14F-4D97-AF65-F5344CB8AC3E}">
        <p14:creationId xmlns:p14="http://schemas.microsoft.com/office/powerpoint/2010/main" val="270998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5</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smtClean="0">
                <a:solidFill>
                  <a:srgbClr val="990A2C"/>
                </a:solidFill>
                <a:latin typeface="Lucida Sans" panose="020B0602030504020204" pitchFamily="34" charset="0"/>
              </a:rPr>
              <a:t>Achieving Excellence With Care</a:t>
            </a:r>
            <a:endParaRPr lang="en-GB" sz="2000" dirty="0">
              <a:solidFill>
                <a:srgbClr val="990A2C"/>
              </a:solidFill>
              <a:latin typeface="Lucida Sans" panose="020B0602030504020204" pitchFamily="34" charset="0"/>
            </a:endParaRP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841863" y="2267900"/>
            <a:ext cx="8510382" cy="2891929"/>
          </a:xfrm>
          <a:solidFill>
            <a:schemeClr val="bg1"/>
          </a:solidFill>
          <a:ln w="76200">
            <a:solidFill>
              <a:srgbClr val="002060"/>
            </a:solidFill>
          </a:ln>
        </p:spPr>
        <p:txBody>
          <a:bodyPr>
            <a:normAutofit/>
          </a:bodyPr>
          <a:lstStyle/>
          <a:p>
            <a:pPr lvl="0" algn="l"/>
            <a:r>
              <a:rPr lang="en-GB" b="1" dirty="0" smtClean="0">
                <a:solidFill>
                  <a:srgbClr val="990A2C"/>
                </a:solidFill>
                <a:latin typeface="Fira Sans" panose="020B0803050000020004" pitchFamily="34" charset="0"/>
              </a:rPr>
              <a:t>2 </a:t>
            </a:r>
            <a:r>
              <a:rPr lang="en-GB" b="1" dirty="0">
                <a:solidFill>
                  <a:srgbClr val="990A2C"/>
                </a:solidFill>
                <a:latin typeface="Fira Sans" panose="020B0803050000020004" pitchFamily="34" charset="0"/>
              </a:rPr>
              <a:t>optimistic choices (slightly above your predicted grades</a:t>
            </a:r>
            <a:r>
              <a:rPr lang="en-GB" b="1" dirty="0" smtClean="0">
                <a:solidFill>
                  <a:srgbClr val="990A2C"/>
                </a:solidFill>
                <a:latin typeface="Fira Sans" panose="020B0803050000020004" pitchFamily="34" charset="0"/>
              </a:rPr>
              <a:t>)</a:t>
            </a:r>
          </a:p>
          <a:p>
            <a:pPr marL="342900" lvl="0" indent="-342900" algn="l">
              <a:buFont typeface="Arial" panose="020B0604020202020204" pitchFamily="34" charset="0"/>
              <a:buChar char="•"/>
            </a:pPr>
            <a:endParaRPr lang="en-GB" b="1" dirty="0">
              <a:solidFill>
                <a:srgbClr val="990A2C"/>
              </a:solidFill>
              <a:latin typeface="Fira Sans" panose="020B0803050000020004" pitchFamily="34" charset="0"/>
            </a:endParaRPr>
          </a:p>
          <a:p>
            <a:pPr lvl="0" algn="l"/>
            <a:r>
              <a:rPr lang="en-GB" b="1" dirty="0">
                <a:solidFill>
                  <a:srgbClr val="990A2C"/>
                </a:solidFill>
                <a:latin typeface="Fira Sans" panose="020B0803050000020004" pitchFamily="34" charset="0"/>
              </a:rPr>
              <a:t>2 realistic choices (equal to your predicted grades)</a:t>
            </a:r>
          </a:p>
          <a:p>
            <a:pPr marL="342900" lvl="0" indent="-342900" algn="l">
              <a:buFont typeface="Arial" panose="020B0604020202020204" pitchFamily="34" charset="0"/>
              <a:buChar char="•"/>
            </a:pPr>
            <a:endParaRPr lang="en-GB" b="1" dirty="0" smtClean="0">
              <a:solidFill>
                <a:srgbClr val="990A2C"/>
              </a:solidFill>
              <a:latin typeface="Fira Sans" panose="020B0803050000020004" pitchFamily="34" charset="0"/>
            </a:endParaRPr>
          </a:p>
          <a:p>
            <a:pPr lvl="0" algn="l"/>
            <a:r>
              <a:rPr lang="en-GB" b="1" dirty="0" smtClean="0">
                <a:solidFill>
                  <a:srgbClr val="990A2C"/>
                </a:solidFill>
                <a:latin typeface="Fira Sans" panose="020B0803050000020004" pitchFamily="34" charset="0"/>
              </a:rPr>
              <a:t>1 </a:t>
            </a:r>
            <a:r>
              <a:rPr lang="en-GB" b="1" dirty="0">
                <a:solidFill>
                  <a:srgbClr val="990A2C"/>
                </a:solidFill>
                <a:latin typeface="Fira Sans" panose="020B0803050000020004" pitchFamily="34" charset="0"/>
              </a:rPr>
              <a:t>safe choice (slightly below your predicted grades)</a:t>
            </a:r>
          </a:p>
        </p:txBody>
      </p:sp>
      <p:sp>
        <p:nvSpPr>
          <p:cNvPr id="10" name="TextBox 9"/>
          <p:cNvSpPr txBox="1"/>
          <p:nvPr/>
        </p:nvSpPr>
        <p:spPr>
          <a:xfrm>
            <a:off x="3213463" y="1013286"/>
            <a:ext cx="6635932" cy="646331"/>
          </a:xfrm>
          <a:prstGeom prst="rect">
            <a:avLst/>
          </a:prstGeom>
          <a:noFill/>
        </p:spPr>
        <p:txBody>
          <a:bodyPr wrap="square" rtlCol="0">
            <a:spAutoFit/>
          </a:bodyPr>
          <a:lstStyle/>
          <a:p>
            <a:r>
              <a:rPr lang="en-GB" sz="3600" dirty="0" smtClean="0">
                <a:latin typeface="Fira Sans" panose="020B0803050000020004" pitchFamily="34" charset="0"/>
              </a:rPr>
              <a:t>Making choices</a:t>
            </a:r>
            <a:endParaRPr lang="en-GB" sz="3600" dirty="0">
              <a:latin typeface="Fira Sans" panose="020B0803050000020004" pitchFamily="34" charset="0"/>
            </a:endParaRPr>
          </a:p>
        </p:txBody>
      </p:sp>
    </p:spTree>
    <p:extLst>
      <p:ext uri="{BB962C8B-B14F-4D97-AF65-F5344CB8AC3E}">
        <p14:creationId xmlns:p14="http://schemas.microsoft.com/office/powerpoint/2010/main" val="726989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6</a:t>
            </a:fld>
            <a:endParaRPr lang="en-GB" dirty="0"/>
          </a:p>
        </p:txBody>
      </p:sp>
      <p:sp>
        <p:nvSpPr>
          <p:cNvPr id="7" name="TextBox 6"/>
          <p:cNvSpPr txBox="1"/>
          <p:nvPr/>
        </p:nvSpPr>
        <p:spPr>
          <a:xfrm>
            <a:off x="3487783" y="164032"/>
            <a:ext cx="4586068" cy="400110"/>
          </a:xfrm>
          <a:prstGeom prst="rect">
            <a:avLst/>
          </a:prstGeom>
          <a:noFill/>
        </p:spPr>
        <p:txBody>
          <a:bodyPr wrap="square" rtlCol="0">
            <a:spAutoFit/>
          </a:bodyPr>
          <a:lstStyle/>
          <a:p>
            <a:pPr algn="ctr"/>
            <a:r>
              <a:rPr lang="en-GB" sz="2000" dirty="0" smtClean="0">
                <a:solidFill>
                  <a:srgbClr val="990A2C"/>
                </a:solidFill>
                <a:latin typeface="Lucida Sans" panose="020B0602030504020204" pitchFamily="34" charset="0"/>
              </a:rPr>
              <a:t>Achieving Excellence With Care</a:t>
            </a:r>
            <a:endParaRPr lang="en-GB" sz="2000" dirty="0">
              <a:solidFill>
                <a:srgbClr val="990A2C"/>
              </a:solidFill>
              <a:latin typeface="Lucida Sans" panose="020B0602030504020204" pitchFamily="34" charset="0"/>
            </a:endParaRP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644996" y="1688563"/>
            <a:ext cx="8512490" cy="4896544"/>
          </a:xfrm>
          <a:solidFill>
            <a:schemeClr val="bg1"/>
          </a:solidFill>
          <a:ln w="76200">
            <a:solidFill>
              <a:srgbClr val="002060"/>
            </a:solidFill>
          </a:ln>
        </p:spPr>
        <p:txBody>
          <a:bodyPr>
            <a:normAutofit/>
          </a:bodyPr>
          <a:lstStyle/>
          <a:p>
            <a:pPr lvl="0" algn="l"/>
            <a:r>
              <a:rPr lang="en-GB" b="1" dirty="0" smtClean="0">
                <a:solidFill>
                  <a:srgbClr val="990A2C"/>
                </a:solidFill>
              </a:rPr>
              <a:t>Possibly the most important part of the process, a reference is the school’s endorsement of the student.</a:t>
            </a:r>
          </a:p>
          <a:p>
            <a:pPr lvl="0" algn="l"/>
            <a:endParaRPr lang="en-GB" b="1" dirty="0">
              <a:solidFill>
                <a:srgbClr val="990A2C"/>
              </a:solidFill>
            </a:endParaRPr>
          </a:p>
          <a:p>
            <a:pPr lvl="0" algn="l"/>
            <a:r>
              <a:rPr lang="en-GB" b="1" dirty="0" smtClean="0">
                <a:solidFill>
                  <a:srgbClr val="990A2C"/>
                </a:solidFill>
              </a:rPr>
              <a:t>We have to be honest – cannot hide poor punctuality, attendance or attitude.</a:t>
            </a:r>
          </a:p>
          <a:p>
            <a:pPr lvl="0" algn="l"/>
            <a:endParaRPr lang="en-GB" b="1" dirty="0">
              <a:solidFill>
                <a:srgbClr val="990A2C"/>
              </a:solidFill>
            </a:endParaRPr>
          </a:p>
          <a:p>
            <a:pPr lvl="0" algn="l"/>
            <a:r>
              <a:rPr lang="en-GB" b="1" dirty="0" smtClean="0">
                <a:solidFill>
                  <a:srgbClr val="990A2C"/>
                </a:solidFill>
              </a:rPr>
              <a:t>Predicted grades will be optimistic but honest – these are non-negotiable, as the teachers will have the best picture of what the student is capable of. </a:t>
            </a:r>
          </a:p>
          <a:p>
            <a:pPr lvl="0" algn="l"/>
            <a:endParaRPr lang="en-GB" b="1" dirty="0" smtClean="0">
              <a:solidFill>
                <a:srgbClr val="990A2C"/>
              </a:solidFill>
            </a:endParaRPr>
          </a:p>
          <a:p>
            <a:pPr lvl="0" algn="l"/>
            <a:r>
              <a:rPr lang="en-GB" b="1" dirty="0" smtClean="0">
                <a:solidFill>
                  <a:srgbClr val="990A2C"/>
                </a:solidFill>
              </a:rPr>
              <a:t>We do not want to set them up to fail.</a:t>
            </a:r>
            <a:endParaRPr lang="en-GB" b="1" dirty="0">
              <a:solidFill>
                <a:srgbClr val="990A2C"/>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r>
              <a:rPr lang="en-GB" sz="3600" dirty="0" smtClean="0">
                <a:latin typeface="Fira Sans" panose="020B0803050000020004" pitchFamily="34" charset="0"/>
              </a:rPr>
              <a:t>References </a:t>
            </a:r>
            <a:endParaRPr lang="en-GB" sz="3600" dirty="0">
              <a:latin typeface="Fira Sans" panose="020B0803050000020004" pitchFamily="34" charset="0"/>
            </a:endParaRPr>
          </a:p>
        </p:txBody>
      </p:sp>
    </p:spTree>
    <p:extLst>
      <p:ext uri="{BB962C8B-B14F-4D97-AF65-F5344CB8AC3E}">
        <p14:creationId xmlns:p14="http://schemas.microsoft.com/office/powerpoint/2010/main" val="2708053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7</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smtClean="0">
                <a:solidFill>
                  <a:srgbClr val="990A2C"/>
                </a:solidFill>
                <a:latin typeface="Lucida Sans" panose="020B0602030504020204" pitchFamily="34" charset="0"/>
              </a:rPr>
              <a:t>Achieving Excellence With Care</a:t>
            </a:r>
            <a:endParaRPr lang="en-GB" sz="2000" dirty="0">
              <a:solidFill>
                <a:srgbClr val="990A2C"/>
              </a:solidFill>
              <a:latin typeface="Lucida Sans" panose="020B0602030504020204" pitchFamily="34" charset="0"/>
            </a:endParaRP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469710" y="1915789"/>
            <a:ext cx="8512490" cy="4440561"/>
          </a:xfrm>
          <a:solidFill>
            <a:schemeClr val="bg1"/>
          </a:solidFill>
          <a:ln w="76200">
            <a:solidFill>
              <a:srgbClr val="002060"/>
            </a:solidFill>
          </a:ln>
        </p:spPr>
        <p:txBody>
          <a:bodyPr>
            <a:normAutofit/>
          </a:bodyPr>
          <a:lstStyle/>
          <a:p>
            <a:pPr marL="457200" lvl="0" indent="-457200" algn="l">
              <a:buFont typeface="Arial" pitchFamily="34" charset="0"/>
              <a:buChar char="•"/>
            </a:pPr>
            <a:r>
              <a:rPr lang="en-GB" b="1" dirty="0" smtClean="0">
                <a:solidFill>
                  <a:srgbClr val="990A2C"/>
                </a:solidFill>
              </a:rPr>
              <a:t>Check progress with personal statements, UCAS applications and University choices.</a:t>
            </a:r>
          </a:p>
          <a:p>
            <a:pPr marL="457200" lvl="0" indent="-457200" algn="l">
              <a:buFont typeface="Arial" pitchFamily="34" charset="0"/>
              <a:buChar char="•"/>
            </a:pPr>
            <a:endParaRPr lang="en-GB" b="1" dirty="0">
              <a:solidFill>
                <a:srgbClr val="990A2C"/>
              </a:solidFill>
            </a:endParaRPr>
          </a:p>
          <a:p>
            <a:pPr marL="457200" lvl="0" indent="-457200" algn="l">
              <a:buFont typeface="Arial" pitchFamily="34" charset="0"/>
              <a:buChar char="•"/>
            </a:pPr>
            <a:r>
              <a:rPr lang="en-GB" b="1" dirty="0">
                <a:solidFill>
                  <a:srgbClr val="990A2C"/>
                </a:solidFill>
              </a:rPr>
              <a:t>Use </a:t>
            </a:r>
            <a:r>
              <a:rPr lang="en-GB" b="1" dirty="0" smtClean="0">
                <a:solidFill>
                  <a:srgbClr val="990A2C"/>
                </a:solidFill>
                <a:hlinkClick r:id="rId4"/>
              </a:rPr>
              <a:t>www.advancingaccess.ac.uk/cpd-resources/content/choose-a-university</a:t>
            </a:r>
            <a:endParaRPr lang="en-GB" b="1" dirty="0" smtClean="0">
              <a:solidFill>
                <a:srgbClr val="990A2C"/>
              </a:solidFill>
            </a:endParaRPr>
          </a:p>
          <a:p>
            <a:pPr marL="457200" lvl="0" indent="-457200" algn="l">
              <a:buFont typeface="Arial" pitchFamily="34" charset="0"/>
              <a:buChar char="•"/>
            </a:pPr>
            <a:endParaRPr lang="en-GB" b="1" dirty="0">
              <a:solidFill>
                <a:srgbClr val="990A2C"/>
              </a:solidFill>
            </a:endParaRPr>
          </a:p>
          <a:p>
            <a:pPr marL="457200" lvl="0" indent="-457200" algn="l">
              <a:buFont typeface="Arial" pitchFamily="34" charset="0"/>
              <a:buChar char="•"/>
            </a:pPr>
            <a:r>
              <a:rPr lang="en-GB" b="1" dirty="0" smtClean="0">
                <a:solidFill>
                  <a:srgbClr val="990A2C"/>
                </a:solidFill>
              </a:rPr>
              <a:t>Contact form tutors if you have any queries/concerns</a:t>
            </a:r>
            <a:endParaRPr lang="en-GB" b="1" dirty="0">
              <a:solidFill>
                <a:srgbClr val="990A2C"/>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r>
              <a:rPr lang="en-GB" sz="3600" dirty="0" smtClean="0">
                <a:latin typeface="Fira Sans" panose="020B0803050000020004" pitchFamily="34" charset="0"/>
              </a:rPr>
              <a:t>How do I support?</a:t>
            </a:r>
            <a:endParaRPr lang="en-GB" sz="3600" dirty="0">
              <a:latin typeface="Fira Sans" panose="020B0803050000020004" pitchFamily="34" charset="0"/>
            </a:endParaRPr>
          </a:p>
        </p:txBody>
      </p:sp>
    </p:spTree>
    <p:extLst>
      <p:ext uri="{BB962C8B-B14F-4D97-AF65-F5344CB8AC3E}">
        <p14:creationId xmlns:p14="http://schemas.microsoft.com/office/powerpoint/2010/main" val="2566813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8</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smtClean="0">
                <a:solidFill>
                  <a:srgbClr val="990A2C"/>
                </a:solidFill>
                <a:latin typeface="Lucida Sans" panose="020B0602030504020204" pitchFamily="34" charset="0"/>
              </a:rPr>
              <a:t>Achieving Excellence With Care</a:t>
            </a:r>
            <a:endParaRPr lang="en-GB" sz="2000" dirty="0">
              <a:solidFill>
                <a:srgbClr val="990A2C"/>
              </a:solidFill>
              <a:latin typeface="Lucida Sans" panose="020B0602030504020204" pitchFamily="34" charset="0"/>
            </a:endParaRP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355186" y="1842800"/>
            <a:ext cx="8512490" cy="4440561"/>
          </a:xfrm>
          <a:solidFill>
            <a:schemeClr val="bg1"/>
          </a:solidFill>
          <a:ln w="76200">
            <a:solidFill>
              <a:srgbClr val="002060"/>
            </a:solidFill>
          </a:ln>
        </p:spPr>
        <p:txBody>
          <a:bodyPr>
            <a:normAutofit/>
          </a:bodyPr>
          <a:lstStyle/>
          <a:p>
            <a:pPr lvl="0" algn="l"/>
            <a:r>
              <a:rPr lang="en-GB" b="1" dirty="0" smtClean="0">
                <a:solidFill>
                  <a:srgbClr val="990A2C"/>
                </a:solidFill>
              </a:rPr>
              <a:t>In your packs there are:</a:t>
            </a:r>
          </a:p>
          <a:p>
            <a:pPr marL="514350" indent="-514350" algn="l">
              <a:buFont typeface="+mj-lt"/>
              <a:buAutoNum type="arabicPeriod"/>
            </a:pPr>
            <a:r>
              <a:rPr lang="en-GB" b="1" dirty="0" smtClean="0">
                <a:solidFill>
                  <a:srgbClr val="990A2C"/>
                </a:solidFill>
              </a:rPr>
              <a:t>Possible questions to support their application.</a:t>
            </a:r>
            <a:endParaRPr lang="en-GB" b="1" dirty="0">
              <a:solidFill>
                <a:srgbClr val="990A2C"/>
              </a:solidFill>
            </a:endParaRPr>
          </a:p>
          <a:p>
            <a:pPr marL="514350" indent="-514350" algn="l">
              <a:buFont typeface="+mj-lt"/>
              <a:buAutoNum type="arabicPeriod"/>
            </a:pPr>
            <a:endParaRPr lang="en-GB" b="1" dirty="0">
              <a:solidFill>
                <a:srgbClr val="990A2C"/>
              </a:solidFill>
            </a:endParaRPr>
          </a:p>
          <a:p>
            <a:pPr marL="514350" indent="-514350" algn="l">
              <a:buFont typeface="+mj-lt"/>
              <a:buAutoNum type="arabicPeriod"/>
            </a:pPr>
            <a:r>
              <a:rPr lang="en-GB" b="1" dirty="0">
                <a:solidFill>
                  <a:srgbClr val="990A2C"/>
                </a:solidFill>
              </a:rPr>
              <a:t>3 examples of personal statements.</a:t>
            </a:r>
          </a:p>
          <a:p>
            <a:pPr marL="514350" indent="-514350" algn="l">
              <a:buFont typeface="+mj-lt"/>
              <a:buAutoNum type="arabicPeriod"/>
            </a:pPr>
            <a:endParaRPr lang="en-GB" b="1" dirty="0">
              <a:solidFill>
                <a:srgbClr val="990A2C"/>
              </a:solidFill>
            </a:endParaRPr>
          </a:p>
          <a:p>
            <a:pPr marL="514350" indent="-514350" algn="l">
              <a:buFont typeface="+mj-lt"/>
              <a:buAutoNum type="arabicPeriod"/>
            </a:pPr>
            <a:r>
              <a:rPr lang="en-GB" b="1" dirty="0">
                <a:solidFill>
                  <a:srgbClr val="990A2C"/>
                </a:solidFill>
              </a:rPr>
              <a:t>A personal statement checklist and structure.</a:t>
            </a:r>
          </a:p>
          <a:p>
            <a:pPr marL="514350" indent="-514350" algn="l">
              <a:buFont typeface="+mj-lt"/>
              <a:buAutoNum type="arabicPeriod"/>
            </a:pPr>
            <a:endParaRPr lang="en-GB" b="1" dirty="0">
              <a:solidFill>
                <a:srgbClr val="990A2C"/>
              </a:solidFill>
            </a:endParaRPr>
          </a:p>
          <a:p>
            <a:pPr marL="514350" indent="-514350" algn="l">
              <a:buFont typeface="+mj-lt"/>
              <a:buAutoNum type="arabicPeriod"/>
            </a:pPr>
            <a:r>
              <a:rPr lang="en-GB" b="1" dirty="0">
                <a:solidFill>
                  <a:srgbClr val="990A2C"/>
                </a:solidFill>
              </a:rPr>
              <a:t>Guide for filling </a:t>
            </a:r>
            <a:r>
              <a:rPr lang="en-GB" b="1" dirty="0" smtClean="0">
                <a:solidFill>
                  <a:srgbClr val="990A2C"/>
                </a:solidFill>
              </a:rPr>
              <a:t>in the UCAS </a:t>
            </a:r>
            <a:r>
              <a:rPr lang="en-GB" b="1" dirty="0">
                <a:solidFill>
                  <a:srgbClr val="990A2C"/>
                </a:solidFill>
              </a:rPr>
              <a:t>application.</a:t>
            </a:r>
          </a:p>
          <a:p>
            <a:pPr marL="514350" indent="-514350" algn="l">
              <a:buFont typeface="+mj-lt"/>
              <a:buAutoNum type="arabicPeriod"/>
            </a:pPr>
            <a:endParaRPr lang="en-GB" b="1" dirty="0">
              <a:solidFill>
                <a:srgbClr val="002060"/>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r>
              <a:rPr lang="en-GB" sz="3600" dirty="0" smtClean="0">
                <a:latin typeface="Fira Sans" panose="020B0803050000020004" pitchFamily="34" charset="0"/>
              </a:rPr>
              <a:t>How do I support?</a:t>
            </a:r>
            <a:endParaRPr lang="en-GB" sz="3600" dirty="0">
              <a:latin typeface="Fira Sans" panose="020B0803050000020004" pitchFamily="34" charset="0"/>
            </a:endParaRPr>
          </a:p>
        </p:txBody>
      </p:sp>
    </p:spTree>
    <p:extLst>
      <p:ext uri="{BB962C8B-B14F-4D97-AF65-F5344CB8AC3E}">
        <p14:creationId xmlns:p14="http://schemas.microsoft.com/office/powerpoint/2010/main" val="170904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748693"/>
                </a:solidFill>
              </a:rPr>
              <a:t>St Thomas the Apostle College</a:t>
            </a:r>
            <a:endParaRPr lang="en-GB" dirty="0">
              <a:solidFill>
                <a:srgbClr val="748693"/>
              </a:solidFill>
            </a:endParaRP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9</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smtClean="0">
                <a:solidFill>
                  <a:srgbClr val="990A2C"/>
                </a:solidFill>
                <a:latin typeface="Lucida Sans" panose="020B0602030504020204" pitchFamily="34" charset="0"/>
              </a:rPr>
              <a:t>Achieving Excellence With Care</a:t>
            </a:r>
            <a:endParaRPr lang="en-GB" sz="2000" dirty="0">
              <a:solidFill>
                <a:srgbClr val="990A2C"/>
              </a:solidFill>
              <a:latin typeface="Lucida Sans" panose="020B0602030504020204" pitchFamily="34" charset="0"/>
            </a:endParaRP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355186" y="1842800"/>
            <a:ext cx="8512490" cy="4440561"/>
          </a:xfrm>
          <a:solidFill>
            <a:schemeClr val="bg1"/>
          </a:solidFill>
          <a:ln w="76200">
            <a:solidFill>
              <a:srgbClr val="002060"/>
            </a:solidFill>
          </a:ln>
        </p:spPr>
        <p:txBody>
          <a:bodyPr>
            <a:normAutofit/>
          </a:bodyPr>
          <a:lstStyle/>
          <a:p>
            <a:r>
              <a:rPr lang="en-GB" sz="2800" dirty="0"/>
              <a:t>I remember vividly when the news relayed the details of the John </a:t>
            </a:r>
            <a:r>
              <a:rPr lang="en-GB" sz="2800" dirty="0" err="1"/>
              <a:t>Worboys</a:t>
            </a:r>
            <a:r>
              <a:rPr lang="en-GB" sz="2800" dirty="0"/>
              <a:t> case. Though I was only seven and did not understand the true heinousness of the crime, I could tell by that this moment was important. That stayed with me for a long time. I followed the development of the claimants' subsequent decision to appeal to the European Court of Human Rights as they </a:t>
            </a:r>
            <a:r>
              <a:rPr lang="en-GB" sz="2800" dirty="0" smtClean="0"/>
              <a:t>attempt to </a:t>
            </a:r>
            <a:r>
              <a:rPr lang="en-GB" sz="2800" dirty="0"/>
              <a:t>sue the Metropolitan Police for their treatment when reporting their attacks. Whilst there is not yet a verdict, it throws light upon the treatment that women are subjected to in the criminal justice system.</a:t>
            </a:r>
          </a:p>
          <a:p>
            <a:pPr marL="514350" indent="-514350" algn="l">
              <a:buFont typeface="+mj-lt"/>
              <a:buAutoNum type="arabicPeriod"/>
            </a:pPr>
            <a:endParaRPr lang="en-GB" b="1" dirty="0">
              <a:solidFill>
                <a:srgbClr val="002060"/>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r>
              <a:rPr lang="en-GB" sz="3600" dirty="0" smtClean="0">
                <a:latin typeface="Fira Sans" panose="020B0803050000020004" pitchFamily="34" charset="0"/>
              </a:rPr>
              <a:t>Opening statement</a:t>
            </a:r>
            <a:endParaRPr lang="en-GB" sz="3600" dirty="0">
              <a:latin typeface="Fira Sans" panose="020B0803050000020004" pitchFamily="34" charset="0"/>
            </a:endParaRPr>
          </a:p>
        </p:txBody>
      </p:sp>
    </p:spTree>
    <p:extLst>
      <p:ext uri="{BB962C8B-B14F-4D97-AF65-F5344CB8AC3E}">
        <p14:creationId xmlns:p14="http://schemas.microsoft.com/office/powerpoint/2010/main" val="961213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TAC Theme">
      <a:dk1>
        <a:sysClr val="windowText" lastClr="000000"/>
      </a:dk1>
      <a:lt1>
        <a:sysClr val="window" lastClr="FFFFFF"/>
      </a:lt1>
      <a:dk2>
        <a:srgbClr val="6C0420"/>
      </a:dk2>
      <a:lt2>
        <a:srgbClr val="839AA7"/>
      </a:lt2>
      <a:accent1>
        <a:srgbClr val="4D606B"/>
      </a:accent1>
      <a:accent2>
        <a:srgbClr val="F3B442"/>
      </a:accent2>
      <a:accent3>
        <a:srgbClr val="C80031"/>
      </a:accent3>
      <a:accent4>
        <a:srgbClr val="728C9C"/>
      </a:accent4>
      <a:accent5>
        <a:srgbClr val="AAC8DA"/>
      </a:accent5>
      <a:accent6>
        <a:srgbClr val="E1783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1488</Words>
  <Application>Microsoft Office PowerPoint</Application>
  <PresentationFormat>Widescreen</PresentationFormat>
  <Paragraphs>206</Paragraphs>
  <Slides>25</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MS PGothic</vt:lpstr>
      <vt:lpstr>MS PGothic</vt:lpstr>
      <vt:lpstr>Arial</vt:lpstr>
      <vt:lpstr>Calibri</vt:lpstr>
      <vt:lpstr>Calibri Light</vt:lpstr>
      <vt:lpstr>Fira Sans</vt:lpstr>
      <vt:lpstr>Fira Sans Light</vt:lpstr>
      <vt:lpstr>Lucida Sans</vt:lpstr>
      <vt:lpstr>Symbol</vt:lpstr>
      <vt:lpstr>Times New Roman</vt:lpstr>
      <vt:lpstr>Office Theme</vt:lpstr>
      <vt:lpstr>1_Office Theme</vt:lpstr>
      <vt:lpstr>PowerPoint Presentation</vt:lpstr>
      <vt:lpstr>Miss Rodin Head of Year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 Bridges  Medical Applications</vt:lpstr>
      <vt:lpstr>PowerPoint Presentation</vt:lpstr>
      <vt:lpstr>Ms Pearce  Head of Sixth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the same type of loan as any other. It is more a ‘salary determined graduate job tax’</vt:lpstr>
      <vt:lpstr>Mr O’Brien Deputy Head of Sixth Form</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M. Griggs</dc:creator>
  <cp:lastModifiedBy>Miss M. Griggs</cp:lastModifiedBy>
  <cp:revision>25</cp:revision>
  <dcterms:created xsi:type="dcterms:W3CDTF">2017-05-24T11:49:52Z</dcterms:created>
  <dcterms:modified xsi:type="dcterms:W3CDTF">2018-10-04T10:27:09Z</dcterms:modified>
</cp:coreProperties>
</file>