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56" r:id="rId3"/>
    <p:sldId id="293" r:id="rId4"/>
    <p:sldId id="299" r:id="rId5"/>
    <p:sldId id="294" r:id="rId6"/>
    <p:sldId id="296" r:id="rId7"/>
    <p:sldId id="297" r:id="rId8"/>
    <p:sldId id="295" r:id="rId9"/>
    <p:sldId id="29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AA47E-685F-4236-ABA0-0DBC0EEB04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6806539-6D79-4191-B2CB-BA996B8FE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91AC68-21D3-4F18-AE24-C57EAB76F94E}"/>
              </a:ext>
            </a:extLst>
          </p:cNvPr>
          <p:cNvSpPr>
            <a:spLocks noGrp="1"/>
          </p:cNvSpPr>
          <p:nvPr>
            <p:ph type="dt" sz="half" idx="10"/>
          </p:nvPr>
        </p:nvSpPr>
        <p:spPr/>
        <p:txBody>
          <a:bodyPr/>
          <a:lstStyle/>
          <a:p>
            <a:fld id="{127804BA-F503-4DA0-B7DB-EEF3C3FC57E9}" type="datetimeFigureOut">
              <a:rPr lang="en-GB" smtClean="0"/>
              <a:t>21/09/2020</a:t>
            </a:fld>
            <a:endParaRPr lang="en-GB"/>
          </a:p>
        </p:txBody>
      </p:sp>
      <p:sp>
        <p:nvSpPr>
          <p:cNvPr id="5" name="Footer Placeholder 4">
            <a:extLst>
              <a:ext uri="{FF2B5EF4-FFF2-40B4-BE49-F238E27FC236}">
                <a16:creationId xmlns:a16="http://schemas.microsoft.com/office/drawing/2014/main" id="{F1DCE43B-3E06-43BF-AF4A-87F7CC90C4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80A7D0-D638-46DA-BCBB-DE09419E6F08}"/>
              </a:ext>
            </a:extLst>
          </p:cNvPr>
          <p:cNvSpPr>
            <a:spLocks noGrp="1"/>
          </p:cNvSpPr>
          <p:nvPr>
            <p:ph type="sldNum" sz="quarter" idx="12"/>
          </p:nvPr>
        </p:nvSpPr>
        <p:spPr/>
        <p:txBody>
          <a:bodyPr/>
          <a:lstStyle/>
          <a:p>
            <a:fld id="{7FCDDC77-E822-42DB-87DD-9611445BA31F}" type="slidenum">
              <a:rPr lang="en-GB" smtClean="0"/>
              <a:t>‹#›</a:t>
            </a:fld>
            <a:endParaRPr lang="en-GB"/>
          </a:p>
        </p:txBody>
      </p:sp>
    </p:spTree>
    <p:extLst>
      <p:ext uri="{BB962C8B-B14F-4D97-AF65-F5344CB8AC3E}">
        <p14:creationId xmlns:p14="http://schemas.microsoft.com/office/powerpoint/2010/main" val="151839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81E7-2B87-4E8C-8291-9129D5B031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6C2BB5-0EC7-4CEC-B04C-401F78A8A1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2877E-1248-4333-B005-C2FD40F9109D}"/>
              </a:ext>
            </a:extLst>
          </p:cNvPr>
          <p:cNvSpPr>
            <a:spLocks noGrp="1"/>
          </p:cNvSpPr>
          <p:nvPr>
            <p:ph type="dt" sz="half" idx="10"/>
          </p:nvPr>
        </p:nvSpPr>
        <p:spPr/>
        <p:txBody>
          <a:bodyPr/>
          <a:lstStyle/>
          <a:p>
            <a:fld id="{127804BA-F503-4DA0-B7DB-EEF3C3FC57E9}" type="datetimeFigureOut">
              <a:rPr lang="en-GB" smtClean="0"/>
              <a:t>21/09/2020</a:t>
            </a:fld>
            <a:endParaRPr lang="en-GB"/>
          </a:p>
        </p:txBody>
      </p:sp>
      <p:sp>
        <p:nvSpPr>
          <p:cNvPr id="5" name="Footer Placeholder 4">
            <a:extLst>
              <a:ext uri="{FF2B5EF4-FFF2-40B4-BE49-F238E27FC236}">
                <a16:creationId xmlns:a16="http://schemas.microsoft.com/office/drawing/2014/main" id="{2955C538-5DE7-48B6-BFD2-6D36C0112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78D982-4C55-4875-B11A-C6D0E45A3357}"/>
              </a:ext>
            </a:extLst>
          </p:cNvPr>
          <p:cNvSpPr>
            <a:spLocks noGrp="1"/>
          </p:cNvSpPr>
          <p:nvPr>
            <p:ph type="sldNum" sz="quarter" idx="12"/>
          </p:nvPr>
        </p:nvSpPr>
        <p:spPr/>
        <p:txBody>
          <a:bodyPr/>
          <a:lstStyle/>
          <a:p>
            <a:fld id="{7FCDDC77-E822-42DB-87DD-9611445BA31F}" type="slidenum">
              <a:rPr lang="en-GB" smtClean="0"/>
              <a:t>‹#›</a:t>
            </a:fld>
            <a:endParaRPr lang="en-GB"/>
          </a:p>
        </p:txBody>
      </p:sp>
    </p:spTree>
    <p:extLst>
      <p:ext uri="{BB962C8B-B14F-4D97-AF65-F5344CB8AC3E}">
        <p14:creationId xmlns:p14="http://schemas.microsoft.com/office/powerpoint/2010/main" val="49420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20A407-B726-4750-8CA5-15203E06CB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D44D99-29AA-4546-8CB5-BFEE150F4B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78DB4E-962B-43D5-A9AF-E61D8C7DBB27}"/>
              </a:ext>
            </a:extLst>
          </p:cNvPr>
          <p:cNvSpPr>
            <a:spLocks noGrp="1"/>
          </p:cNvSpPr>
          <p:nvPr>
            <p:ph type="dt" sz="half" idx="10"/>
          </p:nvPr>
        </p:nvSpPr>
        <p:spPr/>
        <p:txBody>
          <a:bodyPr/>
          <a:lstStyle/>
          <a:p>
            <a:fld id="{127804BA-F503-4DA0-B7DB-EEF3C3FC57E9}" type="datetimeFigureOut">
              <a:rPr lang="en-GB" smtClean="0"/>
              <a:t>21/09/2020</a:t>
            </a:fld>
            <a:endParaRPr lang="en-GB"/>
          </a:p>
        </p:txBody>
      </p:sp>
      <p:sp>
        <p:nvSpPr>
          <p:cNvPr id="5" name="Footer Placeholder 4">
            <a:extLst>
              <a:ext uri="{FF2B5EF4-FFF2-40B4-BE49-F238E27FC236}">
                <a16:creationId xmlns:a16="http://schemas.microsoft.com/office/drawing/2014/main" id="{133DCFC1-D34F-4ED2-9380-15733D8594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6989A7-C87B-4807-A8F5-A2DF4B2ADB32}"/>
              </a:ext>
            </a:extLst>
          </p:cNvPr>
          <p:cNvSpPr>
            <a:spLocks noGrp="1"/>
          </p:cNvSpPr>
          <p:nvPr>
            <p:ph type="sldNum" sz="quarter" idx="12"/>
          </p:nvPr>
        </p:nvSpPr>
        <p:spPr/>
        <p:txBody>
          <a:bodyPr/>
          <a:lstStyle/>
          <a:p>
            <a:fld id="{7FCDDC77-E822-42DB-87DD-9611445BA31F}" type="slidenum">
              <a:rPr lang="en-GB" smtClean="0"/>
              <a:t>‹#›</a:t>
            </a:fld>
            <a:endParaRPr lang="en-GB"/>
          </a:p>
        </p:txBody>
      </p:sp>
    </p:spTree>
    <p:extLst>
      <p:ext uri="{BB962C8B-B14F-4D97-AF65-F5344CB8AC3E}">
        <p14:creationId xmlns:p14="http://schemas.microsoft.com/office/powerpoint/2010/main" val="4142694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4811631"/>
            <a:ext cx="8534400" cy="742837"/>
          </a:xfrm>
        </p:spPr>
        <p:txBody>
          <a:bodyPr>
            <a:normAutofit/>
          </a:bodyPr>
          <a:lstStyle>
            <a:lvl1pPr marL="0" indent="0" algn="ctr">
              <a:buNone/>
              <a:defRPr sz="32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Enter presentation title here</a:t>
            </a:r>
          </a:p>
        </p:txBody>
      </p:sp>
      <p:pic>
        <p:nvPicPr>
          <p:cNvPr id="7" name="Picture 6"/>
          <p:cNvPicPr>
            <a:picLocks noChangeAspect="1"/>
          </p:cNvPicPr>
          <p:nvPr userDrawn="1"/>
        </p:nvPicPr>
        <p:blipFill>
          <a:blip r:embed="rId2"/>
          <a:stretch>
            <a:fillRect/>
          </a:stretch>
        </p:blipFill>
        <p:spPr>
          <a:xfrm>
            <a:off x="3793250" y="1306383"/>
            <a:ext cx="4605501" cy="2318309"/>
          </a:xfrm>
          <a:prstGeom prst="rect">
            <a:avLst/>
          </a:prstGeom>
        </p:spPr>
      </p:pic>
    </p:spTree>
    <p:extLst>
      <p:ext uri="{BB962C8B-B14F-4D97-AF65-F5344CB8AC3E}">
        <p14:creationId xmlns:p14="http://schemas.microsoft.com/office/powerpoint/2010/main" val="84196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D7DB-7B45-474F-8BCA-8786BD7712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655289-0B03-412E-A01B-151F832CA4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8C7C53-E9E5-46EB-9997-902FE32A8116}"/>
              </a:ext>
            </a:extLst>
          </p:cNvPr>
          <p:cNvSpPr>
            <a:spLocks noGrp="1"/>
          </p:cNvSpPr>
          <p:nvPr>
            <p:ph type="dt" sz="half" idx="10"/>
          </p:nvPr>
        </p:nvSpPr>
        <p:spPr/>
        <p:txBody>
          <a:bodyPr/>
          <a:lstStyle/>
          <a:p>
            <a:fld id="{127804BA-F503-4DA0-B7DB-EEF3C3FC57E9}" type="datetimeFigureOut">
              <a:rPr lang="en-GB" smtClean="0"/>
              <a:t>21/09/2020</a:t>
            </a:fld>
            <a:endParaRPr lang="en-GB"/>
          </a:p>
        </p:txBody>
      </p:sp>
      <p:sp>
        <p:nvSpPr>
          <p:cNvPr id="5" name="Footer Placeholder 4">
            <a:extLst>
              <a:ext uri="{FF2B5EF4-FFF2-40B4-BE49-F238E27FC236}">
                <a16:creationId xmlns:a16="http://schemas.microsoft.com/office/drawing/2014/main" id="{C5698674-5C41-4CC0-B267-08A5F1DC3C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C891C6-8198-41E4-A58C-10C34942C3C5}"/>
              </a:ext>
            </a:extLst>
          </p:cNvPr>
          <p:cNvSpPr>
            <a:spLocks noGrp="1"/>
          </p:cNvSpPr>
          <p:nvPr>
            <p:ph type="sldNum" sz="quarter" idx="12"/>
          </p:nvPr>
        </p:nvSpPr>
        <p:spPr/>
        <p:txBody>
          <a:bodyPr/>
          <a:lstStyle/>
          <a:p>
            <a:fld id="{7FCDDC77-E822-42DB-87DD-9611445BA31F}" type="slidenum">
              <a:rPr lang="en-GB" smtClean="0"/>
              <a:t>‹#›</a:t>
            </a:fld>
            <a:endParaRPr lang="en-GB"/>
          </a:p>
        </p:txBody>
      </p:sp>
    </p:spTree>
    <p:extLst>
      <p:ext uri="{BB962C8B-B14F-4D97-AF65-F5344CB8AC3E}">
        <p14:creationId xmlns:p14="http://schemas.microsoft.com/office/powerpoint/2010/main" val="3859493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D3C3-994B-44D8-B9D6-57D799AD72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3AB79E-505F-4777-B0C4-C1A922469C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CDD890-3FED-4FEA-BD27-81D875C84FC3}"/>
              </a:ext>
            </a:extLst>
          </p:cNvPr>
          <p:cNvSpPr>
            <a:spLocks noGrp="1"/>
          </p:cNvSpPr>
          <p:nvPr>
            <p:ph type="dt" sz="half" idx="10"/>
          </p:nvPr>
        </p:nvSpPr>
        <p:spPr/>
        <p:txBody>
          <a:bodyPr/>
          <a:lstStyle/>
          <a:p>
            <a:fld id="{127804BA-F503-4DA0-B7DB-EEF3C3FC57E9}" type="datetimeFigureOut">
              <a:rPr lang="en-GB" smtClean="0"/>
              <a:t>21/09/2020</a:t>
            </a:fld>
            <a:endParaRPr lang="en-GB"/>
          </a:p>
        </p:txBody>
      </p:sp>
      <p:sp>
        <p:nvSpPr>
          <p:cNvPr id="5" name="Footer Placeholder 4">
            <a:extLst>
              <a:ext uri="{FF2B5EF4-FFF2-40B4-BE49-F238E27FC236}">
                <a16:creationId xmlns:a16="http://schemas.microsoft.com/office/drawing/2014/main" id="{832B4501-5AB6-4464-80DE-F916718B70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6E07F7-A706-487F-98CA-EB10EFC13869}"/>
              </a:ext>
            </a:extLst>
          </p:cNvPr>
          <p:cNvSpPr>
            <a:spLocks noGrp="1"/>
          </p:cNvSpPr>
          <p:nvPr>
            <p:ph type="sldNum" sz="quarter" idx="12"/>
          </p:nvPr>
        </p:nvSpPr>
        <p:spPr/>
        <p:txBody>
          <a:bodyPr/>
          <a:lstStyle/>
          <a:p>
            <a:fld id="{7FCDDC77-E822-42DB-87DD-9611445BA31F}" type="slidenum">
              <a:rPr lang="en-GB" smtClean="0"/>
              <a:t>‹#›</a:t>
            </a:fld>
            <a:endParaRPr lang="en-GB"/>
          </a:p>
        </p:txBody>
      </p:sp>
    </p:spTree>
    <p:extLst>
      <p:ext uri="{BB962C8B-B14F-4D97-AF65-F5344CB8AC3E}">
        <p14:creationId xmlns:p14="http://schemas.microsoft.com/office/powerpoint/2010/main" val="277610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34CAA-C394-4295-AB23-52DE3DB6AB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F95D64-2B45-48CC-B4FC-28EBD17F8E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B470DE-BC94-4B5B-B951-5B996BF6E4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5C129D-978C-477E-A743-5BE2137E3600}"/>
              </a:ext>
            </a:extLst>
          </p:cNvPr>
          <p:cNvSpPr>
            <a:spLocks noGrp="1"/>
          </p:cNvSpPr>
          <p:nvPr>
            <p:ph type="dt" sz="half" idx="10"/>
          </p:nvPr>
        </p:nvSpPr>
        <p:spPr/>
        <p:txBody>
          <a:bodyPr/>
          <a:lstStyle/>
          <a:p>
            <a:fld id="{127804BA-F503-4DA0-B7DB-EEF3C3FC57E9}" type="datetimeFigureOut">
              <a:rPr lang="en-GB" smtClean="0"/>
              <a:t>21/09/2020</a:t>
            </a:fld>
            <a:endParaRPr lang="en-GB"/>
          </a:p>
        </p:txBody>
      </p:sp>
      <p:sp>
        <p:nvSpPr>
          <p:cNvPr id="6" name="Footer Placeholder 5">
            <a:extLst>
              <a:ext uri="{FF2B5EF4-FFF2-40B4-BE49-F238E27FC236}">
                <a16:creationId xmlns:a16="http://schemas.microsoft.com/office/drawing/2014/main" id="{35F1D448-DC87-4E94-96EB-0DB9A0B0BA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07AA62-0458-4C7F-8BCE-DEA808686F6C}"/>
              </a:ext>
            </a:extLst>
          </p:cNvPr>
          <p:cNvSpPr>
            <a:spLocks noGrp="1"/>
          </p:cNvSpPr>
          <p:nvPr>
            <p:ph type="sldNum" sz="quarter" idx="12"/>
          </p:nvPr>
        </p:nvSpPr>
        <p:spPr/>
        <p:txBody>
          <a:bodyPr/>
          <a:lstStyle/>
          <a:p>
            <a:fld id="{7FCDDC77-E822-42DB-87DD-9611445BA31F}" type="slidenum">
              <a:rPr lang="en-GB" smtClean="0"/>
              <a:t>‹#›</a:t>
            </a:fld>
            <a:endParaRPr lang="en-GB"/>
          </a:p>
        </p:txBody>
      </p:sp>
    </p:spTree>
    <p:extLst>
      <p:ext uri="{BB962C8B-B14F-4D97-AF65-F5344CB8AC3E}">
        <p14:creationId xmlns:p14="http://schemas.microsoft.com/office/powerpoint/2010/main" val="333947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11A3F-F9DA-4087-B101-D5C8CA528A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3F2380-FF07-47FD-A1C8-2708B1C673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D8CF8E-CA5E-4A92-A12B-D3B1E3C626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188C29-7926-4A05-8474-91794EC87C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71017E-389F-4FBC-BBD3-174B0A5993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A2FD08-A721-4716-907C-F44813B4D274}"/>
              </a:ext>
            </a:extLst>
          </p:cNvPr>
          <p:cNvSpPr>
            <a:spLocks noGrp="1"/>
          </p:cNvSpPr>
          <p:nvPr>
            <p:ph type="dt" sz="half" idx="10"/>
          </p:nvPr>
        </p:nvSpPr>
        <p:spPr/>
        <p:txBody>
          <a:bodyPr/>
          <a:lstStyle/>
          <a:p>
            <a:fld id="{127804BA-F503-4DA0-B7DB-EEF3C3FC57E9}" type="datetimeFigureOut">
              <a:rPr lang="en-GB" smtClean="0"/>
              <a:t>21/09/2020</a:t>
            </a:fld>
            <a:endParaRPr lang="en-GB"/>
          </a:p>
        </p:txBody>
      </p:sp>
      <p:sp>
        <p:nvSpPr>
          <p:cNvPr id="8" name="Footer Placeholder 7">
            <a:extLst>
              <a:ext uri="{FF2B5EF4-FFF2-40B4-BE49-F238E27FC236}">
                <a16:creationId xmlns:a16="http://schemas.microsoft.com/office/drawing/2014/main" id="{17617F53-836D-49E1-B9E9-8D91BBA0C16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36E050A-1964-4A98-9536-B025441F65FA}"/>
              </a:ext>
            </a:extLst>
          </p:cNvPr>
          <p:cNvSpPr>
            <a:spLocks noGrp="1"/>
          </p:cNvSpPr>
          <p:nvPr>
            <p:ph type="sldNum" sz="quarter" idx="12"/>
          </p:nvPr>
        </p:nvSpPr>
        <p:spPr/>
        <p:txBody>
          <a:bodyPr/>
          <a:lstStyle/>
          <a:p>
            <a:fld id="{7FCDDC77-E822-42DB-87DD-9611445BA31F}" type="slidenum">
              <a:rPr lang="en-GB" smtClean="0"/>
              <a:t>‹#›</a:t>
            </a:fld>
            <a:endParaRPr lang="en-GB"/>
          </a:p>
        </p:txBody>
      </p:sp>
    </p:spTree>
    <p:extLst>
      <p:ext uri="{BB962C8B-B14F-4D97-AF65-F5344CB8AC3E}">
        <p14:creationId xmlns:p14="http://schemas.microsoft.com/office/powerpoint/2010/main" val="21445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A933-4609-4577-9778-03CC5F8E20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C53022-F25F-4B34-A1CE-6790FE35CA6F}"/>
              </a:ext>
            </a:extLst>
          </p:cNvPr>
          <p:cNvSpPr>
            <a:spLocks noGrp="1"/>
          </p:cNvSpPr>
          <p:nvPr>
            <p:ph type="dt" sz="half" idx="10"/>
          </p:nvPr>
        </p:nvSpPr>
        <p:spPr/>
        <p:txBody>
          <a:bodyPr/>
          <a:lstStyle/>
          <a:p>
            <a:fld id="{127804BA-F503-4DA0-B7DB-EEF3C3FC57E9}" type="datetimeFigureOut">
              <a:rPr lang="en-GB" smtClean="0"/>
              <a:t>21/09/2020</a:t>
            </a:fld>
            <a:endParaRPr lang="en-GB"/>
          </a:p>
        </p:txBody>
      </p:sp>
      <p:sp>
        <p:nvSpPr>
          <p:cNvPr id="4" name="Footer Placeholder 3">
            <a:extLst>
              <a:ext uri="{FF2B5EF4-FFF2-40B4-BE49-F238E27FC236}">
                <a16:creationId xmlns:a16="http://schemas.microsoft.com/office/drawing/2014/main" id="{1EDE6C3F-805B-4E4D-8C95-EFD2F2B8F9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18B507-5E70-4650-9201-417B83AEEE58}"/>
              </a:ext>
            </a:extLst>
          </p:cNvPr>
          <p:cNvSpPr>
            <a:spLocks noGrp="1"/>
          </p:cNvSpPr>
          <p:nvPr>
            <p:ph type="sldNum" sz="quarter" idx="12"/>
          </p:nvPr>
        </p:nvSpPr>
        <p:spPr/>
        <p:txBody>
          <a:bodyPr/>
          <a:lstStyle/>
          <a:p>
            <a:fld id="{7FCDDC77-E822-42DB-87DD-9611445BA31F}" type="slidenum">
              <a:rPr lang="en-GB" smtClean="0"/>
              <a:t>‹#›</a:t>
            </a:fld>
            <a:endParaRPr lang="en-GB"/>
          </a:p>
        </p:txBody>
      </p:sp>
    </p:spTree>
    <p:extLst>
      <p:ext uri="{BB962C8B-B14F-4D97-AF65-F5344CB8AC3E}">
        <p14:creationId xmlns:p14="http://schemas.microsoft.com/office/powerpoint/2010/main" val="195816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30413D-5FDA-4AAE-8D39-828D721B9DAC}"/>
              </a:ext>
            </a:extLst>
          </p:cNvPr>
          <p:cNvSpPr>
            <a:spLocks noGrp="1"/>
          </p:cNvSpPr>
          <p:nvPr>
            <p:ph type="dt" sz="half" idx="10"/>
          </p:nvPr>
        </p:nvSpPr>
        <p:spPr/>
        <p:txBody>
          <a:bodyPr/>
          <a:lstStyle/>
          <a:p>
            <a:fld id="{127804BA-F503-4DA0-B7DB-EEF3C3FC57E9}" type="datetimeFigureOut">
              <a:rPr lang="en-GB" smtClean="0"/>
              <a:t>21/09/2020</a:t>
            </a:fld>
            <a:endParaRPr lang="en-GB"/>
          </a:p>
        </p:txBody>
      </p:sp>
      <p:sp>
        <p:nvSpPr>
          <p:cNvPr id="3" name="Footer Placeholder 2">
            <a:extLst>
              <a:ext uri="{FF2B5EF4-FFF2-40B4-BE49-F238E27FC236}">
                <a16:creationId xmlns:a16="http://schemas.microsoft.com/office/drawing/2014/main" id="{D0486BD1-19CF-4A48-87F7-5193838AFE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553A49-6B4D-4FE4-A7E6-61F82A2243DD}"/>
              </a:ext>
            </a:extLst>
          </p:cNvPr>
          <p:cNvSpPr>
            <a:spLocks noGrp="1"/>
          </p:cNvSpPr>
          <p:nvPr>
            <p:ph type="sldNum" sz="quarter" idx="12"/>
          </p:nvPr>
        </p:nvSpPr>
        <p:spPr/>
        <p:txBody>
          <a:bodyPr/>
          <a:lstStyle/>
          <a:p>
            <a:fld id="{7FCDDC77-E822-42DB-87DD-9611445BA31F}" type="slidenum">
              <a:rPr lang="en-GB" smtClean="0"/>
              <a:t>‹#›</a:t>
            </a:fld>
            <a:endParaRPr lang="en-GB"/>
          </a:p>
        </p:txBody>
      </p:sp>
    </p:spTree>
    <p:extLst>
      <p:ext uri="{BB962C8B-B14F-4D97-AF65-F5344CB8AC3E}">
        <p14:creationId xmlns:p14="http://schemas.microsoft.com/office/powerpoint/2010/main" val="1486143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EA77-B4B5-4F38-A8F6-1BC48C019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D224F3-253A-4CE9-ACC4-18A0C769FF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8016A7-E8AF-4F2A-9F73-1FC4B7937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F06375-1030-4D22-9662-12705B7AADD6}"/>
              </a:ext>
            </a:extLst>
          </p:cNvPr>
          <p:cNvSpPr>
            <a:spLocks noGrp="1"/>
          </p:cNvSpPr>
          <p:nvPr>
            <p:ph type="dt" sz="half" idx="10"/>
          </p:nvPr>
        </p:nvSpPr>
        <p:spPr/>
        <p:txBody>
          <a:bodyPr/>
          <a:lstStyle/>
          <a:p>
            <a:fld id="{127804BA-F503-4DA0-B7DB-EEF3C3FC57E9}" type="datetimeFigureOut">
              <a:rPr lang="en-GB" smtClean="0"/>
              <a:t>21/09/2020</a:t>
            </a:fld>
            <a:endParaRPr lang="en-GB"/>
          </a:p>
        </p:txBody>
      </p:sp>
      <p:sp>
        <p:nvSpPr>
          <p:cNvPr id="6" name="Footer Placeholder 5">
            <a:extLst>
              <a:ext uri="{FF2B5EF4-FFF2-40B4-BE49-F238E27FC236}">
                <a16:creationId xmlns:a16="http://schemas.microsoft.com/office/drawing/2014/main" id="{5485DB1B-0A8E-4882-A00F-4E2DF8FFF7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AF3162-5C55-4997-9F4F-DB7DA0C761CC}"/>
              </a:ext>
            </a:extLst>
          </p:cNvPr>
          <p:cNvSpPr>
            <a:spLocks noGrp="1"/>
          </p:cNvSpPr>
          <p:nvPr>
            <p:ph type="sldNum" sz="quarter" idx="12"/>
          </p:nvPr>
        </p:nvSpPr>
        <p:spPr/>
        <p:txBody>
          <a:bodyPr/>
          <a:lstStyle/>
          <a:p>
            <a:fld id="{7FCDDC77-E822-42DB-87DD-9611445BA31F}" type="slidenum">
              <a:rPr lang="en-GB" smtClean="0"/>
              <a:t>‹#›</a:t>
            </a:fld>
            <a:endParaRPr lang="en-GB"/>
          </a:p>
        </p:txBody>
      </p:sp>
    </p:spTree>
    <p:extLst>
      <p:ext uri="{BB962C8B-B14F-4D97-AF65-F5344CB8AC3E}">
        <p14:creationId xmlns:p14="http://schemas.microsoft.com/office/powerpoint/2010/main" val="3117090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31A6-FCE4-4CB1-A476-D27057E2FF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D04DF7A-8097-420B-A9C9-694B91F7A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A7C416-43CF-4C57-8B4B-FDC408F9C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1C553C-BF81-4A9B-BAF7-FEFCF5C9BAB9}"/>
              </a:ext>
            </a:extLst>
          </p:cNvPr>
          <p:cNvSpPr>
            <a:spLocks noGrp="1"/>
          </p:cNvSpPr>
          <p:nvPr>
            <p:ph type="dt" sz="half" idx="10"/>
          </p:nvPr>
        </p:nvSpPr>
        <p:spPr/>
        <p:txBody>
          <a:bodyPr/>
          <a:lstStyle/>
          <a:p>
            <a:fld id="{127804BA-F503-4DA0-B7DB-EEF3C3FC57E9}" type="datetimeFigureOut">
              <a:rPr lang="en-GB" smtClean="0"/>
              <a:t>21/09/2020</a:t>
            </a:fld>
            <a:endParaRPr lang="en-GB"/>
          </a:p>
        </p:txBody>
      </p:sp>
      <p:sp>
        <p:nvSpPr>
          <p:cNvPr id="6" name="Footer Placeholder 5">
            <a:extLst>
              <a:ext uri="{FF2B5EF4-FFF2-40B4-BE49-F238E27FC236}">
                <a16:creationId xmlns:a16="http://schemas.microsoft.com/office/drawing/2014/main" id="{C5858D49-DA1F-4CF4-A52D-8FD116E49C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B32CDC-1E5D-49BF-B597-D287CE5D7A51}"/>
              </a:ext>
            </a:extLst>
          </p:cNvPr>
          <p:cNvSpPr>
            <a:spLocks noGrp="1"/>
          </p:cNvSpPr>
          <p:nvPr>
            <p:ph type="sldNum" sz="quarter" idx="12"/>
          </p:nvPr>
        </p:nvSpPr>
        <p:spPr/>
        <p:txBody>
          <a:bodyPr/>
          <a:lstStyle/>
          <a:p>
            <a:fld id="{7FCDDC77-E822-42DB-87DD-9611445BA31F}" type="slidenum">
              <a:rPr lang="en-GB" smtClean="0"/>
              <a:t>‹#›</a:t>
            </a:fld>
            <a:endParaRPr lang="en-GB"/>
          </a:p>
        </p:txBody>
      </p:sp>
    </p:spTree>
    <p:extLst>
      <p:ext uri="{BB962C8B-B14F-4D97-AF65-F5344CB8AC3E}">
        <p14:creationId xmlns:p14="http://schemas.microsoft.com/office/powerpoint/2010/main" val="57943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E645F8-77C7-4F88-8450-DDDDD1A34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ECA5C4-78EB-44D7-84CD-B0696EEB6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323877-4F9E-4FBA-9BD3-E25CE7E3CA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804BA-F503-4DA0-B7DB-EEF3C3FC57E9}" type="datetimeFigureOut">
              <a:rPr lang="en-GB" smtClean="0"/>
              <a:t>21/09/2020</a:t>
            </a:fld>
            <a:endParaRPr lang="en-GB"/>
          </a:p>
        </p:txBody>
      </p:sp>
      <p:sp>
        <p:nvSpPr>
          <p:cNvPr id="5" name="Footer Placeholder 4">
            <a:extLst>
              <a:ext uri="{FF2B5EF4-FFF2-40B4-BE49-F238E27FC236}">
                <a16:creationId xmlns:a16="http://schemas.microsoft.com/office/drawing/2014/main" id="{9D92C73C-CAF4-4639-A73B-782C80ABC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12AD55-77C1-4B39-B5A2-862C097FF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DDC77-E822-42DB-87DD-9611445BA31F}" type="slidenum">
              <a:rPr lang="en-GB" smtClean="0"/>
              <a:t>‹#›</a:t>
            </a:fld>
            <a:endParaRPr lang="en-GB"/>
          </a:p>
        </p:txBody>
      </p:sp>
    </p:spTree>
    <p:extLst>
      <p:ext uri="{BB962C8B-B14F-4D97-AF65-F5344CB8AC3E}">
        <p14:creationId xmlns:p14="http://schemas.microsoft.com/office/powerpoint/2010/main" val="3444591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459624" y="3988671"/>
            <a:ext cx="9704552" cy="742837"/>
          </a:xfrm>
        </p:spPr>
        <p:txBody>
          <a:bodyPr>
            <a:noAutofit/>
          </a:bodyPr>
          <a:lstStyle/>
          <a:p>
            <a:r>
              <a:rPr lang="en-GB" sz="5400" dirty="0">
                <a:latin typeface="Fira Sans" panose="020B0803050000020004" pitchFamily="34" charset="0"/>
              </a:rPr>
              <a:t>Early Applications</a:t>
            </a:r>
          </a:p>
        </p:txBody>
      </p:sp>
      <p:sp>
        <p:nvSpPr>
          <p:cNvPr id="3" name="Subtitle 5">
            <a:extLst>
              <a:ext uri="{FF2B5EF4-FFF2-40B4-BE49-F238E27FC236}">
                <a16:creationId xmlns:a16="http://schemas.microsoft.com/office/drawing/2014/main" id="{B7C1F97E-0B6B-42B9-9F35-F020084A4F33}"/>
              </a:ext>
            </a:extLst>
          </p:cNvPr>
          <p:cNvSpPr txBox="1">
            <a:spLocks/>
          </p:cNvSpPr>
          <p:nvPr/>
        </p:nvSpPr>
        <p:spPr>
          <a:xfrm>
            <a:off x="1459624" y="4731508"/>
            <a:ext cx="9704552" cy="7428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baseline="0">
                <a:solidFill>
                  <a:schemeClr val="bg1"/>
                </a:solidFill>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GB" sz="4400" dirty="0">
                <a:latin typeface="Fira Sans Light" panose="020B0403050000020004" pitchFamily="34" charset="0"/>
              </a:rPr>
              <a:t>Oxbridge and Medicine</a:t>
            </a:r>
          </a:p>
        </p:txBody>
      </p:sp>
    </p:spTree>
    <p:extLst>
      <p:ext uri="{BB962C8B-B14F-4D97-AF65-F5344CB8AC3E}">
        <p14:creationId xmlns:p14="http://schemas.microsoft.com/office/powerpoint/2010/main" val="691544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DEBE0289-DF3B-4583-B2FB-0D2E436BE72F}"/>
              </a:ext>
            </a:extLst>
          </p:cNvPr>
          <p:cNvSpPr>
            <a:spLocks noGrp="1"/>
          </p:cNvSpPr>
          <p:nvPr>
            <p:ph type="subTitle" idx="1"/>
          </p:nvPr>
        </p:nvSpPr>
        <p:spPr>
          <a:xfrm>
            <a:off x="1524000" y="1595438"/>
            <a:ext cx="9144000" cy="1655762"/>
          </a:xfrm>
        </p:spPr>
        <p:txBody>
          <a:bodyPr>
            <a:normAutofit/>
          </a:bodyPr>
          <a:lstStyle/>
          <a:p>
            <a:r>
              <a:rPr lang="en-GB" sz="2800" b="1" dirty="0">
                <a:latin typeface="+mj-lt"/>
              </a:rPr>
              <a:t>15</a:t>
            </a:r>
            <a:r>
              <a:rPr lang="en-GB" sz="2800" b="1" baseline="30000" dirty="0">
                <a:latin typeface="+mj-lt"/>
              </a:rPr>
              <a:t>th</a:t>
            </a:r>
            <a:r>
              <a:rPr lang="en-GB" sz="2800" b="1" dirty="0">
                <a:latin typeface="+mj-lt"/>
              </a:rPr>
              <a:t> October 2020: </a:t>
            </a:r>
            <a:r>
              <a:rPr lang="en-GB" sz="2800" dirty="0"/>
              <a:t>Final deadline for Oxbridge, Medicine, Veterinary and Dentistry Applications</a:t>
            </a:r>
          </a:p>
        </p:txBody>
      </p:sp>
      <p:sp>
        <p:nvSpPr>
          <p:cNvPr id="11" name="Title 10">
            <a:extLst>
              <a:ext uri="{FF2B5EF4-FFF2-40B4-BE49-F238E27FC236}">
                <a16:creationId xmlns:a16="http://schemas.microsoft.com/office/drawing/2014/main" id="{97894D63-FF7A-4CBC-B2B9-485404220D1B}"/>
              </a:ext>
            </a:extLst>
          </p:cNvPr>
          <p:cNvSpPr txBox="1">
            <a:spLocks noGrp="1"/>
          </p:cNvSpPr>
          <p:nvPr>
            <p:ph type="ctrTitle"/>
          </p:nvPr>
        </p:nvSpPr>
        <p:spPr>
          <a:xfrm>
            <a:off x="1524000" y="435823"/>
            <a:ext cx="9144000" cy="757130"/>
          </a:xfrm>
          <a:prstGeom prst="rect">
            <a:avLst/>
          </a:prstGeom>
          <a:noFill/>
        </p:spPr>
        <p:txBody>
          <a:bodyPr wrap="square" rtlCol="0">
            <a:spAutoFit/>
          </a:bodyPr>
          <a:lstStyle/>
          <a:p>
            <a:r>
              <a:rPr lang="en-GB" sz="4800" dirty="0">
                <a:latin typeface="Fira Sans" panose="020B0803050000020004" pitchFamily="34" charset="0"/>
              </a:rPr>
              <a:t>Key dates</a:t>
            </a:r>
          </a:p>
        </p:txBody>
      </p:sp>
      <p:sp>
        <p:nvSpPr>
          <p:cNvPr id="13" name="Subtitle 9">
            <a:extLst>
              <a:ext uri="{FF2B5EF4-FFF2-40B4-BE49-F238E27FC236}">
                <a16:creationId xmlns:a16="http://schemas.microsoft.com/office/drawing/2014/main" id="{52BA7640-CDD3-4B7E-BE8B-150335ABBF3A}"/>
              </a:ext>
            </a:extLst>
          </p:cNvPr>
          <p:cNvSpPr txBox="1">
            <a:spLocks/>
          </p:cNvSpPr>
          <p:nvPr/>
        </p:nvSpPr>
        <p:spPr>
          <a:xfrm>
            <a:off x="1524000" y="30051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b="1" dirty="0">
                <a:latin typeface="+mj-lt"/>
              </a:rPr>
              <a:t>5</a:t>
            </a:r>
            <a:r>
              <a:rPr lang="en-GB" sz="2800" b="1" baseline="30000" dirty="0">
                <a:latin typeface="+mj-lt"/>
              </a:rPr>
              <a:t>th</a:t>
            </a:r>
            <a:r>
              <a:rPr lang="en-GB" sz="2800" b="1" dirty="0">
                <a:latin typeface="+mj-lt"/>
              </a:rPr>
              <a:t> August 2021: </a:t>
            </a:r>
            <a:r>
              <a:rPr lang="en-GB" sz="2800" dirty="0"/>
              <a:t>Clearing Opens</a:t>
            </a:r>
          </a:p>
        </p:txBody>
      </p:sp>
      <p:sp>
        <p:nvSpPr>
          <p:cNvPr id="14" name="Subtitle 9">
            <a:extLst>
              <a:ext uri="{FF2B5EF4-FFF2-40B4-BE49-F238E27FC236}">
                <a16:creationId xmlns:a16="http://schemas.microsoft.com/office/drawing/2014/main" id="{2FD5BBF2-EC1C-4E6E-AA17-4410E5469512}"/>
              </a:ext>
            </a:extLst>
          </p:cNvPr>
          <p:cNvSpPr txBox="1">
            <a:spLocks/>
          </p:cNvSpPr>
          <p:nvPr/>
        </p:nvSpPr>
        <p:spPr>
          <a:xfrm>
            <a:off x="1676400" y="42243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b="1" dirty="0">
                <a:latin typeface="+mj-lt"/>
              </a:rPr>
              <a:t>19</a:t>
            </a:r>
            <a:r>
              <a:rPr lang="en-GB" sz="2800" b="1" baseline="30000" dirty="0">
                <a:latin typeface="+mj-lt"/>
              </a:rPr>
              <a:t>th</a:t>
            </a:r>
            <a:r>
              <a:rPr lang="en-GB" sz="2800" b="1" dirty="0">
                <a:latin typeface="+mj-lt"/>
              </a:rPr>
              <a:t> August 2021: </a:t>
            </a:r>
            <a:r>
              <a:rPr lang="en-GB" sz="2800" dirty="0"/>
              <a:t>A Level Results Day</a:t>
            </a:r>
          </a:p>
        </p:txBody>
      </p:sp>
    </p:spTree>
    <p:extLst>
      <p:ext uri="{BB962C8B-B14F-4D97-AF65-F5344CB8AC3E}">
        <p14:creationId xmlns:p14="http://schemas.microsoft.com/office/powerpoint/2010/main" val="43950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C7E7-BD1C-4122-80D6-A117F701ACDF}"/>
              </a:ext>
            </a:extLst>
          </p:cNvPr>
          <p:cNvSpPr>
            <a:spLocks noGrp="1"/>
          </p:cNvSpPr>
          <p:nvPr>
            <p:ph type="title"/>
          </p:nvPr>
        </p:nvSpPr>
        <p:spPr/>
        <p:txBody>
          <a:bodyPr/>
          <a:lstStyle/>
          <a:p>
            <a:r>
              <a:rPr lang="en-GB" dirty="0"/>
              <a:t>Oxbridge Applicant Advice</a:t>
            </a:r>
          </a:p>
        </p:txBody>
      </p:sp>
      <p:sp>
        <p:nvSpPr>
          <p:cNvPr id="3" name="Content Placeholder 2">
            <a:extLst>
              <a:ext uri="{FF2B5EF4-FFF2-40B4-BE49-F238E27FC236}">
                <a16:creationId xmlns:a16="http://schemas.microsoft.com/office/drawing/2014/main" id="{EF0DC0A6-A66A-4788-A2A6-1EF20B007DE0}"/>
              </a:ext>
            </a:extLst>
          </p:cNvPr>
          <p:cNvSpPr>
            <a:spLocks noGrp="1"/>
          </p:cNvSpPr>
          <p:nvPr>
            <p:ph idx="1"/>
          </p:nvPr>
        </p:nvSpPr>
        <p:spPr>
          <a:xfrm>
            <a:off x="838200" y="1825625"/>
            <a:ext cx="10515600" cy="3584575"/>
          </a:xfrm>
        </p:spPr>
        <p:txBody>
          <a:bodyPr>
            <a:normAutofit/>
          </a:bodyPr>
          <a:lstStyle/>
          <a:p>
            <a:pPr marL="0" indent="0">
              <a:buNone/>
            </a:pPr>
            <a:r>
              <a:rPr lang="en-GB" dirty="0">
                <a:latin typeface="+mj-lt"/>
              </a:rPr>
              <a:t>PERSONAL STATEMENTS: </a:t>
            </a:r>
          </a:p>
          <a:p>
            <a:pPr marL="0" indent="0">
              <a:buNone/>
            </a:pPr>
            <a:endParaRPr lang="en-GB" dirty="0">
              <a:latin typeface="+mj-lt"/>
            </a:endParaRPr>
          </a:p>
          <a:p>
            <a:pPr marL="514350" indent="-514350">
              <a:buFont typeface="+mj-lt"/>
              <a:buAutoNum type="arabicPeriod"/>
            </a:pPr>
            <a:r>
              <a:rPr lang="en-GB" dirty="0"/>
              <a:t>Focus on your academic interests and achievements</a:t>
            </a:r>
          </a:p>
          <a:p>
            <a:pPr marL="514350" indent="-514350">
              <a:buFont typeface="+mj-lt"/>
              <a:buAutoNum type="arabicPeriod"/>
            </a:pPr>
            <a:endParaRPr lang="en-GB" dirty="0"/>
          </a:p>
          <a:p>
            <a:pPr marL="514350" indent="-514350">
              <a:buFont typeface="+mj-lt"/>
              <a:buAutoNum type="arabicPeriod"/>
            </a:pPr>
            <a:r>
              <a:rPr lang="en-GB" dirty="0"/>
              <a:t>If you write about extra reading know it inside out</a:t>
            </a:r>
          </a:p>
          <a:p>
            <a:pPr marL="514350" indent="-514350">
              <a:buFont typeface="+mj-lt"/>
              <a:buAutoNum type="arabicPeriod"/>
            </a:pPr>
            <a:endParaRPr lang="en-GB" dirty="0"/>
          </a:p>
          <a:p>
            <a:pPr marL="514350" indent="-514350">
              <a:buFont typeface="+mj-lt"/>
              <a:buAutoNum type="arabicPeriod"/>
            </a:pPr>
            <a:r>
              <a:rPr lang="en-GB" dirty="0"/>
              <a:t>Concentrate on super-curricular not extra-curricular</a:t>
            </a:r>
          </a:p>
        </p:txBody>
      </p:sp>
    </p:spTree>
    <p:extLst>
      <p:ext uri="{BB962C8B-B14F-4D97-AF65-F5344CB8AC3E}">
        <p14:creationId xmlns:p14="http://schemas.microsoft.com/office/powerpoint/2010/main" val="157416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CE6319-83C1-4211-8CE1-454B6A8121E3}"/>
              </a:ext>
            </a:extLst>
          </p:cNvPr>
          <p:cNvSpPr>
            <a:spLocks noGrp="1"/>
          </p:cNvSpPr>
          <p:nvPr>
            <p:ph type="title"/>
          </p:nvPr>
        </p:nvSpPr>
        <p:spPr>
          <a:xfrm>
            <a:off x="838200" y="365125"/>
            <a:ext cx="10515600" cy="1325563"/>
          </a:xfrm>
        </p:spPr>
        <p:txBody>
          <a:bodyPr/>
          <a:lstStyle/>
          <a:p>
            <a:r>
              <a:rPr lang="en-GB" dirty="0"/>
              <a:t>Oxbridge Applicant Advice</a:t>
            </a:r>
          </a:p>
        </p:txBody>
      </p:sp>
      <p:sp>
        <p:nvSpPr>
          <p:cNvPr id="5" name="Content Placeholder 2">
            <a:extLst>
              <a:ext uri="{FF2B5EF4-FFF2-40B4-BE49-F238E27FC236}">
                <a16:creationId xmlns:a16="http://schemas.microsoft.com/office/drawing/2014/main" id="{B6EE392A-8EFA-41A0-B0A2-D598E626A3FB}"/>
              </a:ext>
            </a:extLst>
          </p:cNvPr>
          <p:cNvSpPr txBox="1">
            <a:spLocks/>
          </p:cNvSpPr>
          <p:nvPr/>
        </p:nvSpPr>
        <p:spPr>
          <a:xfrm>
            <a:off x="838200" y="1825625"/>
            <a:ext cx="10515600" cy="3584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mj-lt"/>
              </a:rPr>
              <a:t>CHOOSING THE CORRECT COLLEGE: </a:t>
            </a:r>
          </a:p>
          <a:p>
            <a:pPr marL="0" indent="0">
              <a:buFont typeface="Arial" panose="020B0604020202020204" pitchFamily="34" charset="0"/>
              <a:buNone/>
            </a:pPr>
            <a:endParaRPr lang="en-GB" dirty="0">
              <a:latin typeface="+mj-lt"/>
            </a:endParaRPr>
          </a:p>
          <a:p>
            <a:pPr marL="0" indent="0">
              <a:buFont typeface="Arial" panose="020B0604020202020204" pitchFamily="34" charset="0"/>
              <a:buNone/>
            </a:pPr>
            <a:r>
              <a:rPr lang="en-GB" dirty="0"/>
              <a:t>If you do not have a specific preference for college you may as well make an </a:t>
            </a:r>
            <a:r>
              <a:rPr lang="en-GB" b="1" dirty="0">
                <a:latin typeface="+mj-lt"/>
              </a:rPr>
              <a:t>open application</a:t>
            </a:r>
          </a:p>
          <a:p>
            <a:pPr marL="0" indent="0">
              <a:buFont typeface="Arial" panose="020B0604020202020204" pitchFamily="34" charset="0"/>
              <a:buNone/>
            </a:pPr>
            <a:endParaRPr lang="en-GB" b="1" dirty="0">
              <a:latin typeface="+mj-lt"/>
            </a:endParaRPr>
          </a:p>
          <a:p>
            <a:pPr marL="0" indent="0">
              <a:buFont typeface="Arial" panose="020B0604020202020204" pitchFamily="34" charset="0"/>
              <a:buNone/>
            </a:pPr>
            <a:endParaRPr lang="en-GB" dirty="0">
              <a:latin typeface="+mj-lt"/>
            </a:endParaRPr>
          </a:p>
        </p:txBody>
      </p:sp>
    </p:spTree>
    <p:extLst>
      <p:ext uri="{BB962C8B-B14F-4D97-AF65-F5344CB8AC3E}">
        <p14:creationId xmlns:p14="http://schemas.microsoft.com/office/powerpoint/2010/main" val="1331663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C7E7-BD1C-4122-80D6-A117F701ACDF}"/>
              </a:ext>
            </a:extLst>
          </p:cNvPr>
          <p:cNvSpPr>
            <a:spLocks noGrp="1"/>
          </p:cNvSpPr>
          <p:nvPr>
            <p:ph type="title"/>
          </p:nvPr>
        </p:nvSpPr>
        <p:spPr/>
        <p:txBody>
          <a:bodyPr/>
          <a:lstStyle/>
          <a:p>
            <a:r>
              <a:rPr lang="en-GB" dirty="0"/>
              <a:t>Oxbridge Applicant Advice</a:t>
            </a:r>
          </a:p>
        </p:txBody>
      </p:sp>
      <p:sp>
        <p:nvSpPr>
          <p:cNvPr id="4" name="Content Placeholder 2">
            <a:extLst>
              <a:ext uri="{FF2B5EF4-FFF2-40B4-BE49-F238E27FC236}">
                <a16:creationId xmlns:a16="http://schemas.microsoft.com/office/drawing/2014/main" id="{E7F86F46-CED7-472A-A92D-61AA47E00EE9}"/>
              </a:ext>
            </a:extLst>
          </p:cNvPr>
          <p:cNvSpPr txBox="1">
            <a:spLocks/>
          </p:cNvSpPr>
          <p:nvPr/>
        </p:nvSpPr>
        <p:spPr>
          <a:xfrm>
            <a:off x="838200" y="1423988"/>
            <a:ext cx="10515600" cy="2314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mj-lt"/>
              </a:rPr>
              <a:t>PREPARE FOR YOUR TEST:</a:t>
            </a:r>
          </a:p>
          <a:p>
            <a:pPr marL="0" indent="0">
              <a:buFont typeface="Arial" panose="020B0604020202020204" pitchFamily="34" charset="0"/>
              <a:buNone/>
            </a:pPr>
            <a:r>
              <a:rPr lang="en-GB" dirty="0"/>
              <a:t>Many subjects will require you to sit an entrance test. </a:t>
            </a:r>
          </a:p>
        </p:txBody>
      </p:sp>
      <p:sp>
        <p:nvSpPr>
          <p:cNvPr id="7" name="TextBox 6">
            <a:extLst>
              <a:ext uri="{FF2B5EF4-FFF2-40B4-BE49-F238E27FC236}">
                <a16:creationId xmlns:a16="http://schemas.microsoft.com/office/drawing/2014/main" id="{8207367D-A5A3-4028-A99A-63816B9F80ED}"/>
              </a:ext>
            </a:extLst>
          </p:cNvPr>
          <p:cNvSpPr txBox="1"/>
          <p:nvPr/>
        </p:nvSpPr>
        <p:spPr>
          <a:xfrm>
            <a:off x="838200" y="2536826"/>
            <a:ext cx="4610101" cy="4247317"/>
          </a:xfrm>
          <a:prstGeom prst="rect">
            <a:avLst/>
          </a:prstGeom>
          <a:noFill/>
        </p:spPr>
        <p:txBody>
          <a:bodyPr wrap="square" rtlCol="0">
            <a:spAutoFit/>
          </a:bodyPr>
          <a:lstStyle/>
          <a:p>
            <a:r>
              <a:rPr lang="en-GB" sz="1600" dirty="0">
                <a:latin typeface="+mj-lt"/>
              </a:rPr>
              <a:t>OXFORD</a:t>
            </a:r>
          </a:p>
          <a:p>
            <a:r>
              <a:rPr lang="en-GB" sz="1400" dirty="0"/>
              <a:t>Physics Aptitude Test (PAT): Physics, engineering and materials science</a:t>
            </a:r>
          </a:p>
          <a:p>
            <a:r>
              <a:rPr lang="en-GB" sz="1400" dirty="0"/>
              <a:t>Oxford Thinking Skills Assessment (TSA): PPE, economics &amp; management, philosophy, psychology &amp; linguistics, experimental psychology and geography.</a:t>
            </a:r>
          </a:p>
          <a:p>
            <a:r>
              <a:rPr lang="en-GB" sz="1400" dirty="0"/>
              <a:t>Mathematics Aptitude Test (MAT): Mathematics and computer science.</a:t>
            </a:r>
          </a:p>
          <a:p>
            <a:r>
              <a:rPr lang="en-GB" sz="1400" dirty="0"/>
              <a:t>National Admissions Test for Law (LNAT): Law (Jurisprudence).</a:t>
            </a:r>
          </a:p>
          <a:p>
            <a:r>
              <a:rPr lang="en-GB" sz="1400" dirty="0"/>
              <a:t>History Aptitude Test (HAT): History.</a:t>
            </a:r>
          </a:p>
          <a:p>
            <a:r>
              <a:rPr lang="en-GB" sz="1400" dirty="0"/>
              <a:t>English Literature Aptitude Test (ELAT): English language and literature.</a:t>
            </a:r>
          </a:p>
          <a:p>
            <a:r>
              <a:rPr lang="en-GB" sz="1400" dirty="0"/>
              <a:t>Classics Admissions Test (CAT): Classics.</a:t>
            </a:r>
          </a:p>
          <a:p>
            <a:r>
              <a:rPr lang="en-GB" sz="1400" dirty="0"/>
              <a:t>Modern Languages Admissions Tests (MLAT): Languages.</a:t>
            </a:r>
          </a:p>
          <a:p>
            <a:r>
              <a:rPr lang="en-GB" sz="1400" dirty="0"/>
              <a:t>Biomedical Admissions Test (BMAT): Medicine and biomedical sciences.</a:t>
            </a:r>
          </a:p>
          <a:p>
            <a:endParaRPr lang="en-GB" sz="1600" dirty="0">
              <a:latin typeface="+mj-lt"/>
            </a:endParaRPr>
          </a:p>
        </p:txBody>
      </p:sp>
      <p:sp>
        <p:nvSpPr>
          <p:cNvPr id="8" name="Rectangle 7">
            <a:extLst>
              <a:ext uri="{FF2B5EF4-FFF2-40B4-BE49-F238E27FC236}">
                <a16:creationId xmlns:a16="http://schemas.microsoft.com/office/drawing/2014/main" id="{EFC7D8DD-83A3-4459-BF65-6B316FCD68D9}"/>
              </a:ext>
            </a:extLst>
          </p:cNvPr>
          <p:cNvSpPr/>
          <p:nvPr/>
        </p:nvSpPr>
        <p:spPr>
          <a:xfrm>
            <a:off x="5905500" y="2581275"/>
            <a:ext cx="4864100" cy="2092881"/>
          </a:xfrm>
          <a:prstGeom prst="rect">
            <a:avLst/>
          </a:prstGeom>
        </p:spPr>
        <p:txBody>
          <a:bodyPr wrap="square">
            <a:spAutoFit/>
          </a:bodyPr>
          <a:lstStyle/>
          <a:p>
            <a:r>
              <a:rPr lang="en-GB" dirty="0">
                <a:latin typeface="+mj-lt"/>
              </a:rPr>
              <a:t>CAMBRIDGE</a:t>
            </a:r>
            <a:endParaRPr lang="en-GB" b="0" i="0" u="none" strike="noStrike" dirty="0">
              <a:effectLst/>
              <a:latin typeface="+mj-lt"/>
            </a:endParaRPr>
          </a:p>
          <a:p>
            <a:r>
              <a:rPr lang="en-GB" sz="1400" b="0" i="0" u="none" strike="noStrike" dirty="0">
                <a:effectLst/>
              </a:rPr>
              <a:t>Cambridge Thinking Skills Assessment</a:t>
            </a:r>
            <a:r>
              <a:rPr lang="en-GB" sz="1400" b="0" i="0" dirty="0">
                <a:effectLst/>
              </a:rPr>
              <a:t>: Computer science, economics, engineering, land economy, physical or biological sciences at some colleges.</a:t>
            </a:r>
          </a:p>
          <a:p>
            <a:r>
              <a:rPr lang="en-GB" sz="1400" b="0" i="0" u="none" strike="noStrike" dirty="0">
                <a:effectLst/>
              </a:rPr>
              <a:t>Cambridge Law Test</a:t>
            </a:r>
            <a:r>
              <a:rPr lang="en-GB" sz="1400" b="0" i="0" dirty="0">
                <a:effectLst/>
              </a:rPr>
              <a:t>: Law at most colleges.</a:t>
            </a:r>
          </a:p>
          <a:p>
            <a:r>
              <a:rPr lang="en-GB" sz="1400" b="0" i="0" u="none" strike="noStrike" dirty="0">
                <a:effectLst/>
              </a:rPr>
              <a:t>Cambridge Language Test</a:t>
            </a:r>
            <a:r>
              <a:rPr lang="en-GB" sz="1400" b="0" i="0" dirty="0">
                <a:effectLst/>
              </a:rPr>
              <a:t>: Languages at all colleges except Hughes Hall.</a:t>
            </a:r>
          </a:p>
          <a:p>
            <a:r>
              <a:rPr lang="en-GB" sz="1400" b="0" i="0" u="none" strike="noStrike" dirty="0">
                <a:effectLst/>
              </a:rPr>
              <a:t>Biomedical Admissions Test (BMAT)</a:t>
            </a:r>
            <a:r>
              <a:rPr lang="en-GB" sz="1400" b="0" i="0" dirty="0">
                <a:effectLst/>
              </a:rPr>
              <a:t>: Medicine and veterinary medicine.</a:t>
            </a:r>
          </a:p>
        </p:txBody>
      </p:sp>
    </p:spTree>
    <p:extLst>
      <p:ext uri="{BB962C8B-B14F-4D97-AF65-F5344CB8AC3E}">
        <p14:creationId xmlns:p14="http://schemas.microsoft.com/office/powerpoint/2010/main" val="215374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C7E7-BD1C-4122-80D6-A117F701ACDF}"/>
              </a:ext>
            </a:extLst>
          </p:cNvPr>
          <p:cNvSpPr>
            <a:spLocks noGrp="1"/>
          </p:cNvSpPr>
          <p:nvPr>
            <p:ph type="title"/>
          </p:nvPr>
        </p:nvSpPr>
        <p:spPr/>
        <p:txBody>
          <a:bodyPr/>
          <a:lstStyle/>
          <a:p>
            <a:r>
              <a:rPr lang="en-GB" dirty="0"/>
              <a:t>Oxbridge Applicant Advice</a:t>
            </a:r>
          </a:p>
        </p:txBody>
      </p:sp>
      <p:sp>
        <p:nvSpPr>
          <p:cNvPr id="3" name="Content Placeholder 2">
            <a:extLst>
              <a:ext uri="{FF2B5EF4-FFF2-40B4-BE49-F238E27FC236}">
                <a16:creationId xmlns:a16="http://schemas.microsoft.com/office/drawing/2014/main" id="{EF0DC0A6-A66A-4788-A2A6-1EF20B007DE0}"/>
              </a:ext>
            </a:extLst>
          </p:cNvPr>
          <p:cNvSpPr>
            <a:spLocks noGrp="1"/>
          </p:cNvSpPr>
          <p:nvPr>
            <p:ph idx="1"/>
          </p:nvPr>
        </p:nvSpPr>
        <p:spPr>
          <a:xfrm>
            <a:off x="838200" y="1825625"/>
            <a:ext cx="10515600" cy="4087495"/>
          </a:xfrm>
        </p:spPr>
        <p:txBody>
          <a:bodyPr>
            <a:normAutofit/>
          </a:bodyPr>
          <a:lstStyle/>
          <a:p>
            <a:pPr marL="0" indent="0">
              <a:buNone/>
            </a:pPr>
            <a:r>
              <a:rPr lang="en-GB" dirty="0">
                <a:latin typeface="+mj-lt"/>
              </a:rPr>
              <a:t>INTERVIEWS:</a:t>
            </a:r>
          </a:p>
          <a:p>
            <a:pPr marL="0" indent="0">
              <a:buNone/>
            </a:pPr>
            <a:endParaRPr lang="en-GB" dirty="0">
              <a:latin typeface="+mj-lt"/>
            </a:endParaRPr>
          </a:p>
          <a:p>
            <a:pPr marL="0" indent="0">
              <a:buNone/>
            </a:pPr>
            <a:r>
              <a:rPr lang="en-GB" dirty="0"/>
              <a:t>You will get some interview practise. When you go to interview tutors will be trying to find out the way you think and whether you are able to work with them. </a:t>
            </a:r>
          </a:p>
          <a:p>
            <a:pPr marL="0" indent="0">
              <a:buNone/>
            </a:pPr>
            <a:endParaRPr lang="en-GB" dirty="0"/>
          </a:p>
          <a:p>
            <a:pPr marL="0" indent="0">
              <a:buNone/>
            </a:pPr>
            <a:r>
              <a:rPr lang="en-GB" dirty="0"/>
              <a:t>Show them you are intellectual and are genuinely interested in the subject you are looking to study</a:t>
            </a:r>
          </a:p>
        </p:txBody>
      </p:sp>
    </p:spTree>
    <p:extLst>
      <p:ext uri="{BB962C8B-B14F-4D97-AF65-F5344CB8AC3E}">
        <p14:creationId xmlns:p14="http://schemas.microsoft.com/office/powerpoint/2010/main" val="408806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307F5-F4C5-46BB-AEB3-7B4C565EDE1F}"/>
              </a:ext>
            </a:extLst>
          </p:cNvPr>
          <p:cNvSpPr>
            <a:spLocks noGrp="1"/>
          </p:cNvSpPr>
          <p:nvPr>
            <p:ph type="title"/>
          </p:nvPr>
        </p:nvSpPr>
        <p:spPr/>
        <p:txBody>
          <a:bodyPr/>
          <a:lstStyle/>
          <a:p>
            <a:r>
              <a:rPr lang="en-GB" dirty="0"/>
              <a:t>Medicine Applicant Advice</a:t>
            </a:r>
          </a:p>
        </p:txBody>
      </p:sp>
      <p:sp>
        <p:nvSpPr>
          <p:cNvPr id="4" name="Content Placeholder 2">
            <a:extLst>
              <a:ext uri="{FF2B5EF4-FFF2-40B4-BE49-F238E27FC236}">
                <a16:creationId xmlns:a16="http://schemas.microsoft.com/office/drawing/2014/main" id="{97642729-7DE8-4998-820E-69582D9B86CF}"/>
              </a:ext>
            </a:extLst>
          </p:cNvPr>
          <p:cNvSpPr>
            <a:spLocks noGrp="1"/>
          </p:cNvSpPr>
          <p:nvPr>
            <p:ph idx="1"/>
          </p:nvPr>
        </p:nvSpPr>
        <p:spPr>
          <a:xfrm>
            <a:off x="838200" y="1507809"/>
            <a:ext cx="10515600" cy="5350191"/>
          </a:xfrm>
        </p:spPr>
        <p:txBody>
          <a:bodyPr>
            <a:normAutofit fontScale="55000" lnSpcReduction="20000"/>
          </a:bodyPr>
          <a:lstStyle/>
          <a:p>
            <a:pPr marL="0" indent="0">
              <a:lnSpc>
                <a:spcPct val="120000"/>
              </a:lnSpc>
              <a:buNone/>
            </a:pPr>
            <a:r>
              <a:rPr lang="en-GB" sz="5100" dirty="0">
                <a:latin typeface="+mj-lt"/>
              </a:rPr>
              <a:t>PERSONAL STATEMENTS: </a:t>
            </a:r>
          </a:p>
          <a:p>
            <a:pPr marL="0" indent="0">
              <a:lnSpc>
                <a:spcPct val="120000"/>
              </a:lnSpc>
              <a:buNone/>
            </a:pPr>
            <a:endParaRPr lang="en-GB" dirty="0">
              <a:latin typeface="+mj-lt"/>
            </a:endParaRPr>
          </a:p>
          <a:p>
            <a:pPr>
              <a:lnSpc>
                <a:spcPct val="120000"/>
              </a:lnSpc>
            </a:pPr>
            <a:r>
              <a:rPr lang="en-GB" sz="2900" dirty="0"/>
              <a:t>Motivation – why do you want to study medicine</a:t>
            </a:r>
          </a:p>
          <a:p>
            <a:pPr lvl="0">
              <a:lnSpc>
                <a:spcPct val="120000"/>
              </a:lnSpc>
            </a:pPr>
            <a:r>
              <a:rPr lang="en-GB" sz="2900" dirty="0"/>
              <a:t>Exploration – what have you done to learn about it</a:t>
            </a:r>
          </a:p>
          <a:p>
            <a:pPr lvl="0">
              <a:lnSpc>
                <a:spcPct val="120000"/>
              </a:lnSpc>
            </a:pPr>
            <a:r>
              <a:rPr lang="en-GB" sz="2900" dirty="0"/>
              <a:t>Suitability – why are you a great fit </a:t>
            </a:r>
          </a:p>
          <a:p>
            <a:pPr marL="0" indent="0">
              <a:lnSpc>
                <a:spcPct val="120000"/>
              </a:lnSpc>
              <a:buNone/>
            </a:pPr>
            <a:endParaRPr lang="en-GB" sz="2900" dirty="0"/>
          </a:p>
          <a:p>
            <a:pPr marL="0" indent="0">
              <a:lnSpc>
                <a:spcPct val="120000"/>
              </a:lnSpc>
              <a:buNone/>
            </a:pPr>
            <a:r>
              <a:rPr lang="en-GB" sz="2900" dirty="0"/>
              <a:t>The structure of your statement is up to you, however a suitable framework is below. Each bullet point is a paragraph, and in brackets, you have the main purpose of the paragraph:</a:t>
            </a:r>
          </a:p>
          <a:p>
            <a:pPr lvl="0">
              <a:lnSpc>
                <a:spcPct val="120000"/>
              </a:lnSpc>
            </a:pPr>
            <a:r>
              <a:rPr lang="en-GB" sz="2900" dirty="0"/>
              <a:t>Why I want to be a doctor (motivation)</a:t>
            </a:r>
          </a:p>
          <a:p>
            <a:pPr lvl="0">
              <a:lnSpc>
                <a:spcPct val="120000"/>
              </a:lnSpc>
            </a:pPr>
            <a:r>
              <a:rPr lang="en-GB" sz="2900" dirty="0"/>
              <a:t>Work experience and volunteering – calling heavily on your reflective entries made during work experience/volunteering (exploration) </a:t>
            </a:r>
          </a:p>
          <a:p>
            <a:pPr lvl="0">
              <a:lnSpc>
                <a:spcPct val="120000"/>
              </a:lnSpc>
            </a:pPr>
            <a:r>
              <a:rPr lang="en-GB" sz="2900" dirty="0"/>
              <a:t>Wider reading and study, super-curricular (exploring)</a:t>
            </a:r>
          </a:p>
          <a:p>
            <a:pPr lvl="0">
              <a:lnSpc>
                <a:spcPct val="120000"/>
              </a:lnSpc>
            </a:pPr>
            <a:r>
              <a:rPr lang="en-GB" sz="2900" dirty="0"/>
              <a:t>Extracurricular (suitability)</a:t>
            </a:r>
          </a:p>
          <a:p>
            <a:pPr lvl="0">
              <a:lnSpc>
                <a:spcPct val="120000"/>
              </a:lnSpc>
            </a:pPr>
            <a:r>
              <a:rPr lang="en-GB" sz="2900" dirty="0"/>
              <a:t>Conclusion (motivation)</a:t>
            </a:r>
          </a:p>
        </p:txBody>
      </p:sp>
    </p:spTree>
    <p:extLst>
      <p:ext uri="{BB962C8B-B14F-4D97-AF65-F5344CB8AC3E}">
        <p14:creationId xmlns:p14="http://schemas.microsoft.com/office/powerpoint/2010/main" val="258227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6B95-6957-4415-ABD0-73E55CD6CC5B}"/>
              </a:ext>
            </a:extLst>
          </p:cNvPr>
          <p:cNvSpPr>
            <a:spLocks noGrp="1"/>
          </p:cNvSpPr>
          <p:nvPr>
            <p:ph type="title"/>
          </p:nvPr>
        </p:nvSpPr>
        <p:spPr/>
        <p:txBody>
          <a:bodyPr/>
          <a:lstStyle/>
          <a:p>
            <a:r>
              <a:rPr lang="en-GB" dirty="0"/>
              <a:t>Medicine Applicant Advice</a:t>
            </a:r>
          </a:p>
        </p:txBody>
      </p:sp>
      <p:sp>
        <p:nvSpPr>
          <p:cNvPr id="3" name="Content Placeholder 2">
            <a:extLst>
              <a:ext uri="{FF2B5EF4-FFF2-40B4-BE49-F238E27FC236}">
                <a16:creationId xmlns:a16="http://schemas.microsoft.com/office/drawing/2014/main" id="{54D51BC3-EF73-4288-B2D3-1CE92AECDE74}"/>
              </a:ext>
            </a:extLst>
          </p:cNvPr>
          <p:cNvSpPr>
            <a:spLocks noGrp="1"/>
          </p:cNvSpPr>
          <p:nvPr>
            <p:ph idx="1"/>
          </p:nvPr>
        </p:nvSpPr>
        <p:spPr/>
        <p:txBody>
          <a:bodyPr>
            <a:normAutofit fontScale="77500" lnSpcReduction="20000"/>
          </a:bodyPr>
          <a:lstStyle/>
          <a:p>
            <a:pPr marL="0" indent="0">
              <a:lnSpc>
                <a:spcPct val="120000"/>
              </a:lnSpc>
              <a:buNone/>
            </a:pPr>
            <a:r>
              <a:rPr lang="en-GB" sz="3600" dirty="0">
                <a:latin typeface="+mj-lt"/>
              </a:rPr>
              <a:t>INTERVIEWS</a:t>
            </a:r>
          </a:p>
          <a:p>
            <a:pPr marL="0" indent="0">
              <a:lnSpc>
                <a:spcPct val="120000"/>
              </a:lnSpc>
              <a:buNone/>
            </a:pPr>
            <a:r>
              <a:rPr lang="en-GB" dirty="0"/>
              <a:t>There are two types of interviews that will take place for Medicine or Dentistry degrees: Panel Interviews and Multiple Mini Interviews (MMI)</a:t>
            </a:r>
          </a:p>
          <a:p>
            <a:pPr marL="0" indent="0">
              <a:lnSpc>
                <a:spcPct val="120000"/>
              </a:lnSpc>
              <a:buNone/>
            </a:pPr>
            <a:endParaRPr lang="en-GB" dirty="0"/>
          </a:p>
          <a:p>
            <a:pPr lvl="0">
              <a:lnSpc>
                <a:spcPct val="120000"/>
              </a:lnSpc>
            </a:pPr>
            <a:r>
              <a:rPr lang="en-GB" dirty="0"/>
              <a:t>Panel Interviews: These are ‘traditional’ interviews where you will be interviewed by three people; these tend to include basic medical staff (doctor, surgeon), a senior medical student and a ‘lay’ interviewer (teacher or GP).</a:t>
            </a:r>
          </a:p>
          <a:p>
            <a:pPr lvl="0">
              <a:lnSpc>
                <a:spcPct val="120000"/>
              </a:lnSpc>
            </a:pPr>
            <a:r>
              <a:rPr lang="en-GB" dirty="0"/>
              <a:t>Multiple Mini Interviews (MMIs): These are the most popular type of interview. Candidates face a series of stations, for testing different qualities. The will involve interacting with patients, tackling ethical scenarios or problem-solving. </a:t>
            </a:r>
          </a:p>
          <a:p>
            <a:pPr marL="0" indent="0">
              <a:lnSpc>
                <a:spcPct val="120000"/>
              </a:lnSpc>
              <a:buNone/>
            </a:pPr>
            <a:endParaRPr lang="en-GB" dirty="0"/>
          </a:p>
          <a:p>
            <a:pPr>
              <a:lnSpc>
                <a:spcPct val="120000"/>
              </a:lnSpc>
            </a:pPr>
            <a:endParaRPr lang="en-GB" dirty="0"/>
          </a:p>
        </p:txBody>
      </p:sp>
    </p:spTree>
    <p:extLst>
      <p:ext uri="{BB962C8B-B14F-4D97-AF65-F5344CB8AC3E}">
        <p14:creationId xmlns:p14="http://schemas.microsoft.com/office/powerpoint/2010/main" val="44582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637F-3586-48E4-9763-6453C5295EEF}"/>
              </a:ext>
            </a:extLst>
          </p:cNvPr>
          <p:cNvSpPr>
            <a:spLocks noGrp="1"/>
          </p:cNvSpPr>
          <p:nvPr>
            <p:ph type="title"/>
          </p:nvPr>
        </p:nvSpPr>
        <p:spPr/>
        <p:txBody>
          <a:bodyPr/>
          <a:lstStyle/>
          <a:p>
            <a:r>
              <a:rPr lang="en-GB" dirty="0"/>
              <a:t>Medicine Applicant Advice</a:t>
            </a:r>
          </a:p>
        </p:txBody>
      </p:sp>
      <p:sp>
        <p:nvSpPr>
          <p:cNvPr id="3" name="Content Placeholder 2">
            <a:extLst>
              <a:ext uri="{FF2B5EF4-FFF2-40B4-BE49-F238E27FC236}">
                <a16:creationId xmlns:a16="http://schemas.microsoft.com/office/drawing/2014/main" id="{173368BB-D793-465C-A40D-35BA1CB404FE}"/>
              </a:ext>
            </a:extLst>
          </p:cNvPr>
          <p:cNvSpPr>
            <a:spLocks noGrp="1"/>
          </p:cNvSpPr>
          <p:nvPr>
            <p:ph idx="1"/>
          </p:nvPr>
        </p:nvSpPr>
        <p:spPr/>
        <p:txBody>
          <a:bodyPr>
            <a:normAutofit fontScale="70000" lnSpcReduction="20000"/>
          </a:bodyPr>
          <a:lstStyle/>
          <a:p>
            <a:pPr marL="0" indent="0">
              <a:lnSpc>
                <a:spcPct val="120000"/>
              </a:lnSpc>
              <a:buNone/>
            </a:pPr>
            <a:r>
              <a:rPr lang="en-GB" dirty="0">
                <a:latin typeface="+mj-lt"/>
              </a:rPr>
              <a:t> INTERVIEWS</a:t>
            </a:r>
          </a:p>
          <a:p>
            <a:pPr marL="0" indent="0">
              <a:lnSpc>
                <a:spcPct val="120000"/>
              </a:lnSpc>
              <a:buNone/>
            </a:pPr>
            <a:endParaRPr lang="en-GB" dirty="0">
              <a:latin typeface="+mj-lt"/>
            </a:endParaRPr>
          </a:p>
          <a:p>
            <a:pPr marL="0" indent="0">
              <a:lnSpc>
                <a:spcPct val="120000"/>
              </a:lnSpc>
              <a:buNone/>
            </a:pPr>
            <a:r>
              <a:rPr lang="en-GB" dirty="0"/>
              <a:t>Medical ethics are probably the most difficult questions, and you need to use the 4 Pillar of Medical Ethics when answering any question:</a:t>
            </a:r>
          </a:p>
          <a:p>
            <a:pPr lvl="0">
              <a:lnSpc>
                <a:spcPct val="120000"/>
              </a:lnSpc>
            </a:pPr>
            <a:r>
              <a:rPr lang="en-GB" dirty="0"/>
              <a:t>Autonomy – does it show respect for the patient and their right to make decisions</a:t>
            </a:r>
          </a:p>
          <a:p>
            <a:pPr lvl="0">
              <a:lnSpc>
                <a:spcPct val="120000"/>
              </a:lnSpc>
            </a:pPr>
            <a:r>
              <a:rPr lang="en-GB" dirty="0"/>
              <a:t>Non-maleficence – does it harm the patient</a:t>
            </a:r>
          </a:p>
          <a:p>
            <a:pPr lvl="0">
              <a:lnSpc>
                <a:spcPct val="120000"/>
              </a:lnSpc>
            </a:pPr>
            <a:r>
              <a:rPr lang="en-GB" dirty="0"/>
              <a:t>Justice – are there consequences in the wider community</a:t>
            </a:r>
          </a:p>
          <a:p>
            <a:pPr lvl="0">
              <a:lnSpc>
                <a:spcPct val="120000"/>
              </a:lnSpc>
            </a:pPr>
            <a:r>
              <a:rPr lang="en-GB" dirty="0"/>
              <a:t>Beneficence – does it benefit the patient</a:t>
            </a:r>
          </a:p>
          <a:p>
            <a:pPr>
              <a:lnSpc>
                <a:spcPct val="120000"/>
              </a:lnSpc>
            </a:pPr>
            <a:br>
              <a:rPr lang="en-GB" dirty="0"/>
            </a:br>
            <a:r>
              <a:rPr lang="en-GB" dirty="0"/>
              <a:t>It is always important to weight both sides of ethical scenarios, and then come to a balanced conclusion. </a:t>
            </a:r>
          </a:p>
          <a:p>
            <a:endParaRPr lang="en-GB" dirty="0"/>
          </a:p>
        </p:txBody>
      </p:sp>
    </p:spTree>
    <p:extLst>
      <p:ext uri="{BB962C8B-B14F-4D97-AF65-F5344CB8AC3E}">
        <p14:creationId xmlns:p14="http://schemas.microsoft.com/office/powerpoint/2010/main" val="3533100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Fira Sans"/>
        <a:ea typeface=""/>
        <a:cs typeface=""/>
      </a:majorFont>
      <a:minorFont>
        <a:latin typeface="Fira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649</Words>
  <Application>Microsoft Office PowerPoint</Application>
  <PresentationFormat>Widescreen</PresentationFormat>
  <Paragraphs>70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Fira Sans</vt:lpstr>
      <vt:lpstr>Fira Sans Light</vt:lpstr>
      <vt:lpstr>Office Theme</vt:lpstr>
      <vt:lpstr>PowerPoint Presentation</vt:lpstr>
      <vt:lpstr>Key dates</vt:lpstr>
      <vt:lpstr>Oxbridge Applicant Advice</vt:lpstr>
      <vt:lpstr>Oxbridge Applicant Advice</vt:lpstr>
      <vt:lpstr>Oxbridge Applicant Advice</vt:lpstr>
      <vt:lpstr>Oxbridge Applicant Advice</vt:lpstr>
      <vt:lpstr>Medicine Applicant Advice</vt:lpstr>
      <vt:lpstr>Medicine Applicant Advice</vt:lpstr>
      <vt:lpstr>Medicine Applicant Advice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K. Bridges</dc:creator>
  <cp:lastModifiedBy>Ms K. Bridges</cp:lastModifiedBy>
  <cp:revision>5</cp:revision>
  <dcterms:created xsi:type="dcterms:W3CDTF">2020-09-16T15:13:45Z</dcterms:created>
  <dcterms:modified xsi:type="dcterms:W3CDTF">2020-09-21T11:01:21Z</dcterms:modified>
</cp:coreProperties>
</file>