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7" r:id="rId5"/>
    <p:sldId id="258" r:id="rId6"/>
    <p:sldId id="263" r:id="rId7"/>
    <p:sldId id="262" r:id="rId8"/>
    <p:sldId id="264" r:id="rId9"/>
    <p:sldId id="260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C4C7-446D-4F9D-9D00-6DD9A26B2D11}" type="datetimeFigureOut">
              <a:rPr lang="en-GB" smtClean="0"/>
              <a:t>02/11/2018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7573-7DF0-44EF-8DE2-B32E12CDD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67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C4C7-446D-4F9D-9D00-6DD9A26B2D11}" type="datetimeFigureOut">
              <a:rPr lang="en-GB" smtClean="0"/>
              <a:t>02/11/2018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7573-7DF0-44EF-8DE2-B32E12CDD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71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C4C7-446D-4F9D-9D00-6DD9A26B2D11}" type="datetimeFigureOut">
              <a:rPr lang="en-GB" smtClean="0"/>
              <a:t>02/11/2018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7573-7DF0-44EF-8DE2-B32E12CDD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8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C4C7-446D-4F9D-9D00-6DD9A26B2D11}" type="datetimeFigureOut">
              <a:rPr lang="en-GB" smtClean="0"/>
              <a:t>02/11/2018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7573-7DF0-44EF-8DE2-B32E12CDD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299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C4C7-446D-4F9D-9D00-6DD9A26B2D11}" type="datetimeFigureOut">
              <a:rPr lang="en-GB" smtClean="0"/>
              <a:t>02/11/2018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7573-7DF0-44EF-8DE2-B32E12CDD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204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C4C7-446D-4F9D-9D00-6DD9A26B2D11}" type="datetimeFigureOut">
              <a:rPr lang="en-GB" smtClean="0"/>
              <a:t>02/11/2018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7573-7DF0-44EF-8DE2-B32E12CDD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702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C4C7-446D-4F9D-9D00-6DD9A26B2D11}" type="datetimeFigureOut">
              <a:rPr lang="en-GB" smtClean="0"/>
              <a:t>02/11/2018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7573-7DF0-44EF-8DE2-B32E12CDD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565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C4C7-446D-4F9D-9D00-6DD9A26B2D11}" type="datetimeFigureOut">
              <a:rPr lang="en-GB" smtClean="0"/>
              <a:t>02/11/2018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7573-7DF0-44EF-8DE2-B32E12CDD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23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C4C7-446D-4F9D-9D00-6DD9A26B2D11}" type="datetimeFigureOut">
              <a:rPr lang="en-GB" smtClean="0"/>
              <a:t>02/11/2018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7573-7DF0-44EF-8DE2-B32E12CDD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30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C4C7-446D-4F9D-9D00-6DD9A26B2D11}" type="datetimeFigureOut">
              <a:rPr lang="en-GB" smtClean="0"/>
              <a:t>02/11/2018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7573-7DF0-44EF-8DE2-B32E12CDD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36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C4C7-446D-4F9D-9D00-6DD9A26B2D11}" type="datetimeFigureOut">
              <a:rPr lang="en-GB" smtClean="0"/>
              <a:t>02/11/2018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17573-7DF0-44EF-8DE2-B32E12CDD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526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8C4C7-446D-4F9D-9D00-6DD9A26B2D11}" type="datetimeFigureOut">
              <a:rPr lang="en-GB" smtClean="0"/>
              <a:t>02/11/2018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17573-7DF0-44EF-8DE2-B32E12CDD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97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54" y="0"/>
            <a:ext cx="5715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448" y="0"/>
            <a:ext cx="2939415" cy="332809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4493623" y="2717074"/>
            <a:ext cx="2743200" cy="22860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363" y="3130459"/>
            <a:ext cx="2857500" cy="315277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4646023" y="4787537"/>
            <a:ext cx="3648891" cy="36793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60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04" y="130594"/>
            <a:ext cx="10515600" cy="1325563"/>
          </a:xfrm>
        </p:spPr>
        <p:txBody>
          <a:bodyPr/>
          <a:lstStyle/>
          <a:p>
            <a:r>
              <a:rPr lang="en-GB" b="1" dirty="0" smtClean="0"/>
              <a:t>Midlands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465" y="457200"/>
            <a:ext cx="7092917" cy="619179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University of Birmingham- </a:t>
            </a:r>
            <a:r>
              <a:rPr lang="en-GB" b="1" dirty="0" smtClean="0"/>
              <a:t>Physiotherapy, Accounting and Finance, American Studies, Archaeology, Business and Management studies, Classics, Computer Science, Dentistry, Drama, English, History, Psychology, Sports Science, Physics </a:t>
            </a:r>
            <a:endParaRPr lang="en-GB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University of Coventry</a:t>
            </a:r>
            <a:r>
              <a:rPr lang="en-GB" b="1" dirty="0" smtClean="0"/>
              <a:t>- Physiotherapy, Art and Design, Drama , Food Science, Sports Science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err="1" smtClean="0">
                <a:solidFill>
                  <a:srgbClr val="FF0000"/>
                </a:solidFill>
              </a:rPr>
              <a:t>Keele</a:t>
            </a:r>
            <a:r>
              <a:rPr lang="en-GB" b="1" dirty="0" smtClean="0">
                <a:solidFill>
                  <a:srgbClr val="FF0000"/>
                </a:solidFill>
              </a:rPr>
              <a:t> University-</a:t>
            </a:r>
            <a:r>
              <a:rPr lang="en-GB" b="1" dirty="0" smtClean="0"/>
              <a:t>American Studies, Town Planning, Physiotherapy, Medicine 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University of Warwick- </a:t>
            </a:r>
            <a:r>
              <a:rPr lang="en-GB" b="1" dirty="0" smtClean="0"/>
              <a:t>Accounting and Finance, Business and Management Studies, Classics, Computer Science, Drama, English, History, Law, Maths, Politics, Psychology, Economics, Physics  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University of Nottingham- </a:t>
            </a:r>
            <a:r>
              <a:rPr lang="en-GB" b="1" dirty="0" smtClean="0"/>
              <a:t>Sports Science, Accounting and Finance, Engineering, English, Creative Writing, Economics, Classics, History, Law, Maths, Politics, Physics, Physiotherapy, Psychology 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Nottingham Trent University- </a:t>
            </a:r>
            <a:r>
              <a:rPr lang="en-GB" b="1" dirty="0" smtClean="0"/>
              <a:t>Sports Science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Loughborough University- </a:t>
            </a:r>
            <a:r>
              <a:rPr lang="en-GB" b="1" dirty="0" smtClean="0"/>
              <a:t>Accounting and Finance, Sports Science, Engineering, Computer Science, Economics, Maths, Politics ,Psychology, Sociology, Town planning 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193" y="3883554"/>
            <a:ext cx="2859272" cy="31519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30" y="1005504"/>
            <a:ext cx="2938527" cy="332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6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5641" y="567985"/>
            <a:ext cx="41013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400" b="1" dirty="0" smtClean="0"/>
              <a:t>University of Oxford</a:t>
            </a:r>
          </a:p>
          <a:p>
            <a:pPr marL="342900" indent="-342900">
              <a:buAutoNum type="arabicPeriod"/>
            </a:pPr>
            <a:r>
              <a:rPr lang="en-GB" sz="2400" b="1" dirty="0" smtClean="0"/>
              <a:t>University of Cambridge</a:t>
            </a:r>
          </a:p>
          <a:p>
            <a:pPr marL="342900" indent="-342900">
              <a:buAutoNum type="arabicPeriod"/>
            </a:pPr>
            <a:r>
              <a:rPr lang="en-GB" sz="2400" b="1" dirty="0" smtClean="0"/>
              <a:t>Imperial College</a:t>
            </a:r>
          </a:p>
          <a:p>
            <a:pPr marL="342900" indent="-342900">
              <a:buAutoNum type="arabicPeriod"/>
            </a:pPr>
            <a:r>
              <a:rPr lang="en-GB" sz="2400" b="1" dirty="0" smtClean="0"/>
              <a:t>UCL</a:t>
            </a:r>
          </a:p>
          <a:p>
            <a:pPr marL="342900" indent="-342900">
              <a:buAutoNum type="arabicPeriod"/>
            </a:pPr>
            <a:r>
              <a:rPr lang="en-GB" sz="2400" b="1" dirty="0" smtClean="0"/>
              <a:t>LSE</a:t>
            </a:r>
          </a:p>
          <a:p>
            <a:pPr marL="342900" indent="-342900">
              <a:buAutoNum type="arabicPeriod"/>
            </a:pPr>
            <a:r>
              <a:rPr lang="en-GB" sz="2400" b="1" dirty="0" smtClean="0"/>
              <a:t>University of Edinburgh</a:t>
            </a:r>
          </a:p>
          <a:p>
            <a:pPr marL="342900" indent="-342900">
              <a:buAutoNum type="arabicPeriod"/>
            </a:pPr>
            <a:r>
              <a:rPr lang="en-GB" sz="2400" b="1" dirty="0" smtClean="0"/>
              <a:t>King’s College London</a:t>
            </a:r>
          </a:p>
          <a:p>
            <a:pPr marL="342900" indent="-342900">
              <a:buAutoNum type="arabicPeriod"/>
            </a:pPr>
            <a:r>
              <a:rPr lang="en-GB" sz="2400" b="1" dirty="0" smtClean="0"/>
              <a:t>University of Manchester</a:t>
            </a:r>
          </a:p>
          <a:p>
            <a:pPr marL="342900" indent="-342900">
              <a:buAutoNum type="arabicPeriod"/>
            </a:pPr>
            <a:r>
              <a:rPr lang="en-GB" sz="2400" b="1" dirty="0" smtClean="0"/>
              <a:t>University of Bristol</a:t>
            </a:r>
          </a:p>
          <a:p>
            <a:pPr marL="342900" indent="-342900">
              <a:buAutoNum type="arabicPeriod"/>
            </a:pPr>
            <a:r>
              <a:rPr lang="en-GB" sz="2400" b="1" dirty="0" smtClean="0"/>
              <a:t>University of Warwick</a:t>
            </a:r>
          </a:p>
        </p:txBody>
      </p:sp>
      <p:sp>
        <p:nvSpPr>
          <p:cNvPr id="7" name="Rectangle 6"/>
          <p:cNvSpPr/>
          <p:nvPr/>
        </p:nvSpPr>
        <p:spPr>
          <a:xfrm>
            <a:off x="5777753" y="514197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2400" b="1" dirty="0" smtClean="0">
                <a:solidFill>
                  <a:prstClr val="black"/>
                </a:solidFill>
              </a:rPr>
              <a:t>11.University </a:t>
            </a:r>
            <a:r>
              <a:rPr lang="en-GB" sz="2400" b="1" dirty="0">
                <a:solidFill>
                  <a:prstClr val="black"/>
                </a:solidFill>
              </a:rPr>
              <a:t>of Glasgow</a:t>
            </a:r>
          </a:p>
          <a:p>
            <a:pPr lvl="0"/>
            <a:r>
              <a:rPr lang="en-GB" sz="2400" b="1" dirty="0" smtClean="0">
                <a:solidFill>
                  <a:prstClr val="black"/>
                </a:solidFill>
              </a:rPr>
              <a:t>12. University </a:t>
            </a:r>
            <a:r>
              <a:rPr lang="en-GB" sz="2400" b="1" dirty="0">
                <a:solidFill>
                  <a:prstClr val="black"/>
                </a:solidFill>
              </a:rPr>
              <a:t>of Sheffield</a:t>
            </a:r>
          </a:p>
          <a:p>
            <a:pPr lvl="0"/>
            <a:r>
              <a:rPr lang="en-GB" sz="2400" b="1" dirty="0" smtClean="0">
                <a:solidFill>
                  <a:prstClr val="black"/>
                </a:solidFill>
              </a:rPr>
              <a:t>13.Durham </a:t>
            </a:r>
            <a:r>
              <a:rPr lang="en-GB" sz="2400" b="1" dirty="0">
                <a:solidFill>
                  <a:prstClr val="black"/>
                </a:solidFill>
              </a:rPr>
              <a:t>University</a:t>
            </a:r>
          </a:p>
          <a:p>
            <a:pPr lvl="0"/>
            <a:r>
              <a:rPr lang="en-GB" sz="2400" b="1" dirty="0" smtClean="0">
                <a:solidFill>
                  <a:prstClr val="black"/>
                </a:solidFill>
              </a:rPr>
              <a:t>14. University </a:t>
            </a:r>
            <a:r>
              <a:rPr lang="en-GB" sz="2400" b="1" dirty="0">
                <a:solidFill>
                  <a:prstClr val="black"/>
                </a:solidFill>
              </a:rPr>
              <a:t>of Birmingham</a:t>
            </a:r>
          </a:p>
          <a:p>
            <a:pPr lvl="0"/>
            <a:r>
              <a:rPr lang="en-GB" sz="2400" b="1" dirty="0" smtClean="0">
                <a:solidFill>
                  <a:prstClr val="black"/>
                </a:solidFill>
              </a:rPr>
              <a:t>15. University </a:t>
            </a:r>
            <a:r>
              <a:rPr lang="en-GB" sz="2400" b="1" dirty="0">
                <a:solidFill>
                  <a:prstClr val="black"/>
                </a:solidFill>
              </a:rPr>
              <a:t>of Southampton</a:t>
            </a:r>
          </a:p>
          <a:p>
            <a:pPr lvl="0"/>
            <a:r>
              <a:rPr lang="en-GB" sz="2400" b="1" dirty="0" smtClean="0">
                <a:solidFill>
                  <a:prstClr val="black"/>
                </a:solidFill>
              </a:rPr>
              <a:t>16. University </a:t>
            </a:r>
            <a:r>
              <a:rPr lang="en-GB" sz="2400" b="1" dirty="0">
                <a:solidFill>
                  <a:prstClr val="black"/>
                </a:solidFill>
              </a:rPr>
              <a:t>of York</a:t>
            </a:r>
          </a:p>
          <a:p>
            <a:pPr lvl="0"/>
            <a:r>
              <a:rPr lang="en-GB" sz="2400" b="1" dirty="0" smtClean="0">
                <a:solidFill>
                  <a:prstClr val="black"/>
                </a:solidFill>
              </a:rPr>
              <a:t>17. </a:t>
            </a:r>
            <a:r>
              <a:rPr lang="en-GB" sz="2400" b="1" smtClean="0">
                <a:solidFill>
                  <a:prstClr val="black"/>
                </a:solidFill>
              </a:rPr>
              <a:t>Queen Mary, </a:t>
            </a:r>
            <a:r>
              <a:rPr lang="en-GB" sz="2400" b="1" dirty="0">
                <a:solidFill>
                  <a:prstClr val="black"/>
                </a:solidFill>
              </a:rPr>
              <a:t>University of London</a:t>
            </a:r>
          </a:p>
          <a:p>
            <a:pPr lvl="0"/>
            <a:r>
              <a:rPr lang="en-GB" sz="2400" b="1" dirty="0" smtClean="0">
                <a:solidFill>
                  <a:prstClr val="black"/>
                </a:solidFill>
              </a:rPr>
              <a:t>18. University </a:t>
            </a:r>
            <a:r>
              <a:rPr lang="en-GB" sz="2400" b="1" dirty="0">
                <a:solidFill>
                  <a:prstClr val="black"/>
                </a:solidFill>
              </a:rPr>
              <a:t>of Exeter</a:t>
            </a:r>
          </a:p>
          <a:p>
            <a:pPr lvl="0"/>
            <a:r>
              <a:rPr lang="en-GB" sz="2400" b="1" dirty="0" smtClean="0">
                <a:solidFill>
                  <a:prstClr val="black"/>
                </a:solidFill>
              </a:rPr>
              <a:t>19. Lancaster </a:t>
            </a:r>
            <a:r>
              <a:rPr lang="en-GB" sz="2400" b="1" dirty="0">
                <a:solidFill>
                  <a:prstClr val="black"/>
                </a:solidFill>
              </a:rPr>
              <a:t>University</a:t>
            </a:r>
          </a:p>
          <a:p>
            <a:pPr lvl="0"/>
            <a:r>
              <a:rPr lang="en-GB" sz="2400" b="1" dirty="0" smtClean="0">
                <a:solidFill>
                  <a:prstClr val="black"/>
                </a:solidFill>
              </a:rPr>
              <a:t>20. University </a:t>
            </a:r>
            <a:r>
              <a:rPr lang="en-GB" sz="2400" b="1" dirty="0">
                <a:solidFill>
                  <a:prstClr val="black"/>
                </a:solidFill>
              </a:rPr>
              <a:t>of Nottingham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6145" t="34292" r="70704" b="45152"/>
          <a:stretch/>
        </p:blipFill>
        <p:spPr>
          <a:xfrm>
            <a:off x="2586318" y="4353637"/>
            <a:ext cx="5226423" cy="247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1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0331" y="352698"/>
            <a:ext cx="3618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Social Policy</a:t>
            </a:r>
            <a:endParaRPr lang="en-GB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003177" y="3000104"/>
            <a:ext cx="36184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Urban Studies</a:t>
            </a:r>
          </a:p>
          <a:p>
            <a:r>
              <a:rPr lang="en-GB" sz="3600" b="1" dirty="0" smtClean="0"/>
              <a:t>University of Sheffield</a:t>
            </a:r>
          </a:p>
          <a:p>
            <a:r>
              <a:rPr lang="en-GB" sz="3600" b="1" dirty="0" smtClean="0"/>
              <a:t>BBB</a:t>
            </a:r>
            <a:endParaRPr lang="en-GB" sz="3600" b="1" dirty="0"/>
          </a:p>
        </p:txBody>
      </p:sp>
      <p:sp>
        <p:nvSpPr>
          <p:cNvPr id="6" name="Right Arrow 5"/>
          <p:cNvSpPr/>
          <p:nvPr/>
        </p:nvSpPr>
        <p:spPr>
          <a:xfrm>
            <a:off x="4708071" y="1141266"/>
            <a:ext cx="2401389" cy="7445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550331" y="868400"/>
            <a:ext cx="48201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University of </a:t>
            </a:r>
          </a:p>
          <a:p>
            <a:r>
              <a:rPr lang="en-GB" sz="3600" b="1" dirty="0" smtClean="0"/>
              <a:t>Birmingham</a:t>
            </a:r>
          </a:p>
          <a:p>
            <a:r>
              <a:rPr lang="en-GB" sz="3600" b="1" dirty="0" smtClean="0"/>
              <a:t>BBB</a:t>
            </a:r>
            <a:endParaRPr lang="en-GB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0445" y="222069"/>
            <a:ext cx="49334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Law and Criminology</a:t>
            </a:r>
          </a:p>
          <a:p>
            <a:r>
              <a:rPr lang="en-GB" sz="3600" b="1" dirty="0" smtClean="0"/>
              <a:t>University of Birmingham</a:t>
            </a:r>
          </a:p>
          <a:p>
            <a:r>
              <a:rPr lang="en-GB" sz="3600" b="1" dirty="0" smtClean="0"/>
              <a:t>AAA</a:t>
            </a:r>
            <a:endParaRPr lang="en-GB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0444" y="3122695"/>
            <a:ext cx="49334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Economics and Politics</a:t>
            </a:r>
          </a:p>
          <a:p>
            <a:r>
              <a:rPr lang="en-GB" sz="3600" b="1" dirty="0" smtClean="0"/>
              <a:t>University of Sheffield</a:t>
            </a:r>
          </a:p>
          <a:p>
            <a:r>
              <a:rPr lang="en-GB" sz="3600" b="1" dirty="0" smtClean="0"/>
              <a:t>AAB</a:t>
            </a:r>
            <a:endParaRPr lang="en-GB" sz="3600" b="1" dirty="0"/>
          </a:p>
        </p:txBody>
      </p:sp>
      <p:sp>
        <p:nvSpPr>
          <p:cNvPr id="10" name="Right Arrow 9"/>
          <p:cNvSpPr/>
          <p:nvPr/>
        </p:nvSpPr>
        <p:spPr>
          <a:xfrm>
            <a:off x="4658541" y="3476219"/>
            <a:ext cx="2401389" cy="7445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431074" y="5564777"/>
            <a:ext cx="11482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</a:rPr>
              <a:t>Entry requirements are based on popularity</a:t>
            </a:r>
            <a:endParaRPr lang="en-GB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83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4467732"/>
              </p:ext>
            </p:extLst>
          </p:nvPr>
        </p:nvGraphicFramePr>
        <p:xfrm>
          <a:off x="171668" y="2"/>
          <a:ext cx="12020332" cy="6730462"/>
        </p:xfrm>
        <a:graphic>
          <a:graphicData uri="http://schemas.openxmlformats.org/drawingml/2006/table">
            <a:tbl>
              <a:tblPr/>
              <a:tblGrid>
                <a:gridCol w="4831406">
                  <a:extLst>
                    <a:ext uri="{9D8B030D-6E8A-4147-A177-3AD203B41FA5}">
                      <a16:colId xmlns:a16="http://schemas.microsoft.com/office/drawing/2014/main" val="3020052108"/>
                    </a:ext>
                  </a:extLst>
                </a:gridCol>
                <a:gridCol w="7188926">
                  <a:extLst>
                    <a:ext uri="{9D8B030D-6E8A-4147-A177-3AD203B41FA5}">
                      <a16:colId xmlns:a16="http://schemas.microsoft.com/office/drawing/2014/main" val="3216424261"/>
                    </a:ext>
                  </a:extLst>
                </a:gridCol>
              </a:tblGrid>
              <a:tr h="430384">
                <a:tc gridSpan="2">
                  <a:txBody>
                    <a:bodyPr/>
                    <a:lstStyle/>
                    <a:p>
                      <a:r>
                        <a:rPr lang="en-GB" sz="2800" b="1" dirty="0"/>
                        <a:t>AVERAGE EARNINGS BY UNIVERSITY FIVE YEARS AFTER GRADUATION</a:t>
                      </a:r>
                    </a:p>
                  </a:txBody>
                  <a:tcPr marL="51802" marR="51802" marT="25901" marB="25901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768680"/>
                  </a:ext>
                </a:extLst>
              </a:tr>
              <a:tr h="345182">
                <a:tc>
                  <a:txBody>
                    <a:bodyPr/>
                    <a:lstStyle/>
                    <a:p>
                      <a:r>
                        <a:rPr lang="en-GB" sz="1700" b="1" dirty="0" smtClean="0"/>
                        <a:t>University</a:t>
                      </a:r>
                      <a:r>
                        <a:rPr lang="en-GB" sz="1700" b="1" dirty="0"/>
                        <a:t> </a:t>
                      </a:r>
                    </a:p>
                  </a:txBody>
                  <a:tcPr marL="51802" marR="51802" marT="25901" marB="25901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b="1" dirty="0"/>
                        <a:t>Average salary five years after graduating</a:t>
                      </a:r>
                    </a:p>
                  </a:txBody>
                  <a:tcPr marL="51802" marR="51802" marT="25901" marB="259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911256"/>
                  </a:ext>
                </a:extLst>
              </a:tr>
              <a:tr h="293315">
                <a:tc>
                  <a:txBody>
                    <a:bodyPr/>
                    <a:lstStyle/>
                    <a:p>
                      <a:r>
                        <a:rPr lang="en-GB" sz="1700"/>
                        <a:t>London School of Economics and Political Science</a:t>
                      </a:r>
                    </a:p>
                  </a:txBody>
                  <a:tcPr marL="51802" marR="51802" marT="25901" marB="259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dirty="0"/>
                        <a:t>£43,500</a:t>
                      </a:r>
                    </a:p>
                  </a:txBody>
                  <a:tcPr marL="51802" marR="51802" marT="25901" marB="259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1024502"/>
                  </a:ext>
                </a:extLst>
              </a:tr>
              <a:tr h="293315">
                <a:tc>
                  <a:txBody>
                    <a:bodyPr/>
                    <a:lstStyle/>
                    <a:p>
                      <a:r>
                        <a:rPr lang="en-GB" sz="1700" dirty="0"/>
                        <a:t>Imperial </a:t>
                      </a:r>
                      <a:r>
                        <a:rPr lang="en-GB" sz="1700" dirty="0" smtClean="0"/>
                        <a:t>College</a:t>
                      </a:r>
                      <a:endParaRPr lang="en-GB" sz="1700" dirty="0"/>
                    </a:p>
                  </a:txBody>
                  <a:tcPr marL="51802" marR="51802" marT="25901" marB="259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700"/>
                        <a:t>£42,050 </a:t>
                      </a:r>
                    </a:p>
                  </a:txBody>
                  <a:tcPr marL="51802" marR="51802" marT="25901" marB="259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329114"/>
                  </a:ext>
                </a:extLst>
              </a:tr>
              <a:tr h="293315">
                <a:tc>
                  <a:txBody>
                    <a:bodyPr/>
                    <a:lstStyle/>
                    <a:p>
                      <a:r>
                        <a:rPr lang="en-GB" sz="1700"/>
                        <a:t>The University of Oxford </a:t>
                      </a:r>
                    </a:p>
                  </a:txBody>
                  <a:tcPr marL="51802" marR="51802" marT="25901" marB="259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700"/>
                        <a:t>£41,036</a:t>
                      </a:r>
                    </a:p>
                  </a:txBody>
                  <a:tcPr marL="51802" marR="51802" marT="25901" marB="259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3639757"/>
                  </a:ext>
                </a:extLst>
              </a:tr>
              <a:tr h="293315">
                <a:tc>
                  <a:txBody>
                    <a:bodyPr/>
                    <a:lstStyle/>
                    <a:p>
                      <a:r>
                        <a:rPr lang="en-GB" sz="1700" dirty="0"/>
                        <a:t>The University of Cambridge </a:t>
                      </a:r>
                    </a:p>
                  </a:txBody>
                  <a:tcPr marL="51802" marR="51802" marT="25901" marB="259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700"/>
                        <a:t>£39,497 </a:t>
                      </a:r>
                    </a:p>
                  </a:txBody>
                  <a:tcPr marL="51802" marR="51802" marT="25901" marB="259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8093549"/>
                  </a:ext>
                </a:extLst>
              </a:tr>
              <a:tr h="293315">
                <a:tc>
                  <a:txBody>
                    <a:bodyPr/>
                    <a:lstStyle/>
                    <a:p>
                      <a:r>
                        <a:rPr lang="en-GB" sz="1700"/>
                        <a:t>St George's Hospital Medical School </a:t>
                      </a:r>
                    </a:p>
                  </a:txBody>
                  <a:tcPr marL="51802" marR="51802" marT="25901" marB="259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700"/>
                        <a:t>£39,302 </a:t>
                      </a:r>
                    </a:p>
                  </a:txBody>
                  <a:tcPr marL="51802" marR="51802" marT="25901" marB="259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0271049"/>
                  </a:ext>
                </a:extLst>
              </a:tr>
              <a:tr h="293315">
                <a:tc>
                  <a:txBody>
                    <a:bodyPr/>
                    <a:lstStyle/>
                    <a:p>
                      <a:r>
                        <a:rPr lang="en-GB" sz="1700"/>
                        <a:t>University College London </a:t>
                      </a:r>
                    </a:p>
                  </a:txBody>
                  <a:tcPr marL="51802" marR="51802" marT="25901" marB="259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700"/>
                        <a:t>£37,489 </a:t>
                      </a:r>
                    </a:p>
                  </a:txBody>
                  <a:tcPr marL="51802" marR="51802" marT="25901" marB="259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7312505"/>
                  </a:ext>
                </a:extLst>
              </a:tr>
              <a:tr h="293315">
                <a:tc>
                  <a:txBody>
                    <a:bodyPr/>
                    <a:lstStyle/>
                    <a:p>
                      <a:r>
                        <a:rPr lang="en-GB" sz="1700" dirty="0"/>
                        <a:t>King's College London </a:t>
                      </a:r>
                    </a:p>
                  </a:txBody>
                  <a:tcPr marL="51802" marR="51802" marT="25901" marB="259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700"/>
                        <a:t>£37,099 </a:t>
                      </a:r>
                    </a:p>
                  </a:txBody>
                  <a:tcPr marL="51802" marR="51802" marT="25901" marB="259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0249884"/>
                  </a:ext>
                </a:extLst>
              </a:tr>
              <a:tr h="293315">
                <a:tc>
                  <a:txBody>
                    <a:bodyPr/>
                    <a:lstStyle/>
                    <a:p>
                      <a:r>
                        <a:rPr lang="en-GB" sz="1700"/>
                        <a:t>The University of Bristol </a:t>
                      </a:r>
                    </a:p>
                  </a:txBody>
                  <a:tcPr marL="51802" marR="51802" marT="25901" marB="259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700"/>
                        <a:t>£35,281 </a:t>
                      </a:r>
                    </a:p>
                  </a:txBody>
                  <a:tcPr marL="51802" marR="51802" marT="25901" marB="259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9184634"/>
                  </a:ext>
                </a:extLst>
              </a:tr>
              <a:tr h="293315">
                <a:tc>
                  <a:txBody>
                    <a:bodyPr/>
                    <a:lstStyle/>
                    <a:p>
                      <a:r>
                        <a:rPr lang="en-GB" sz="1700"/>
                        <a:t>The University of Warwick </a:t>
                      </a:r>
                    </a:p>
                  </a:txBody>
                  <a:tcPr marL="51802" marR="51802" marT="25901" marB="259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700"/>
                        <a:t>£35,175</a:t>
                      </a:r>
                    </a:p>
                  </a:txBody>
                  <a:tcPr marL="51802" marR="51802" marT="25901" marB="259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366518"/>
                  </a:ext>
                </a:extLst>
              </a:tr>
              <a:tr h="293315">
                <a:tc>
                  <a:txBody>
                    <a:bodyPr/>
                    <a:lstStyle/>
                    <a:p>
                      <a:r>
                        <a:rPr lang="en-GB" sz="1700"/>
                        <a:t>The University of Bath </a:t>
                      </a:r>
                    </a:p>
                  </a:txBody>
                  <a:tcPr marL="51802" marR="51802" marT="25901" marB="259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dirty="0"/>
                        <a:t>£34,480 </a:t>
                      </a:r>
                    </a:p>
                  </a:txBody>
                  <a:tcPr marL="51802" marR="51802" marT="25901" marB="259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6169004"/>
                  </a:ext>
                </a:extLst>
              </a:tr>
              <a:tr h="293315">
                <a:tc>
                  <a:txBody>
                    <a:bodyPr/>
                    <a:lstStyle/>
                    <a:p>
                      <a:r>
                        <a:rPr lang="en-GB" sz="1700"/>
                        <a:t>The Royal Veterinary College </a:t>
                      </a:r>
                    </a:p>
                  </a:txBody>
                  <a:tcPr marL="51802" marR="51802" marT="25901" marB="259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700"/>
                        <a:t>£34,335 </a:t>
                      </a:r>
                    </a:p>
                  </a:txBody>
                  <a:tcPr marL="51802" marR="51802" marT="25901" marB="259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343740"/>
                  </a:ext>
                </a:extLst>
              </a:tr>
              <a:tr h="293315">
                <a:tc>
                  <a:txBody>
                    <a:bodyPr/>
                    <a:lstStyle/>
                    <a:p>
                      <a:r>
                        <a:rPr lang="en-GB" sz="1700"/>
                        <a:t>University of Nottingham </a:t>
                      </a:r>
                    </a:p>
                  </a:txBody>
                  <a:tcPr marL="51802" marR="51802" marT="25901" marB="259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700"/>
                        <a:t>£33,615</a:t>
                      </a:r>
                    </a:p>
                  </a:txBody>
                  <a:tcPr marL="51802" marR="51802" marT="25901" marB="259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1464513"/>
                  </a:ext>
                </a:extLst>
              </a:tr>
              <a:tr h="293315">
                <a:tc>
                  <a:txBody>
                    <a:bodyPr/>
                    <a:lstStyle/>
                    <a:p>
                      <a:r>
                        <a:rPr lang="en-GB" sz="1700"/>
                        <a:t>University of Durham </a:t>
                      </a:r>
                    </a:p>
                  </a:txBody>
                  <a:tcPr marL="51802" marR="51802" marT="25901" marB="259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700"/>
                        <a:t>£33,086 </a:t>
                      </a:r>
                    </a:p>
                  </a:txBody>
                  <a:tcPr marL="51802" marR="51802" marT="25901" marB="259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1679034"/>
                  </a:ext>
                </a:extLst>
              </a:tr>
              <a:tr h="293315">
                <a:tc>
                  <a:txBody>
                    <a:bodyPr/>
                    <a:lstStyle/>
                    <a:p>
                      <a:r>
                        <a:rPr lang="en-GB" sz="1700"/>
                        <a:t>Queen Mary University of London </a:t>
                      </a:r>
                    </a:p>
                  </a:txBody>
                  <a:tcPr marL="51802" marR="51802" marT="25901" marB="259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700"/>
                        <a:t>£32,604 </a:t>
                      </a:r>
                    </a:p>
                  </a:txBody>
                  <a:tcPr marL="51802" marR="51802" marT="25901" marB="259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4448870"/>
                  </a:ext>
                </a:extLst>
              </a:tr>
              <a:tr h="293315">
                <a:tc>
                  <a:txBody>
                    <a:bodyPr/>
                    <a:lstStyle/>
                    <a:p>
                      <a:r>
                        <a:rPr lang="en-GB" sz="1700"/>
                        <a:t>The City University </a:t>
                      </a:r>
                    </a:p>
                  </a:txBody>
                  <a:tcPr marL="51802" marR="51802" marT="25901" marB="259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700"/>
                        <a:t>£32,307 </a:t>
                      </a:r>
                    </a:p>
                  </a:txBody>
                  <a:tcPr marL="51802" marR="51802" marT="25901" marB="259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0293217"/>
                  </a:ext>
                </a:extLst>
              </a:tr>
              <a:tr h="293315">
                <a:tc>
                  <a:txBody>
                    <a:bodyPr/>
                    <a:lstStyle/>
                    <a:p>
                      <a:r>
                        <a:rPr lang="en-GB" sz="1700"/>
                        <a:t>Loughborough University </a:t>
                      </a:r>
                    </a:p>
                  </a:txBody>
                  <a:tcPr marL="51802" marR="51802" marT="25901" marB="259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700"/>
                        <a:t>£31,837</a:t>
                      </a:r>
                    </a:p>
                  </a:txBody>
                  <a:tcPr marL="51802" marR="51802" marT="25901" marB="259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706020"/>
                  </a:ext>
                </a:extLst>
              </a:tr>
              <a:tr h="293315">
                <a:tc>
                  <a:txBody>
                    <a:bodyPr/>
                    <a:lstStyle/>
                    <a:p>
                      <a:r>
                        <a:rPr lang="en-GB" sz="1700"/>
                        <a:t>Aston University </a:t>
                      </a:r>
                    </a:p>
                  </a:txBody>
                  <a:tcPr marL="51802" marR="51802" marT="25901" marB="259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700"/>
                        <a:t>£31,763 </a:t>
                      </a:r>
                    </a:p>
                  </a:txBody>
                  <a:tcPr marL="51802" marR="51802" marT="25901" marB="259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2646287"/>
                  </a:ext>
                </a:extLst>
              </a:tr>
              <a:tr h="293315">
                <a:tc>
                  <a:txBody>
                    <a:bodyPr/>
                    <a:lstStyle/>
                    <a:p>
                      <a:r>
                        <a:rPr lang="en-GB" sz="1700"/>
                        <a:t>The University of Manchester </a:t>
                      </a:r>
                    </a:p>
                  </a:txBody>
                  <a:tcPr marL="51802" marR="51802" marT="25901" marB="259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700"/>
                        <a:t>£31,275 </a:t>
                      </a:r>
                    </a:p>
                  </a:txBody>
                  <a:tcPr marL="51802" marR="51802" marT="25901" marB="259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05087"/>
                  </a:ext>
                </a:extLst>
              </a:tr>
              <a:tr h="293315">
                <a:tc>
                  <a:txBody>
                    <a:bodyPr/>
                    <a:lstStyle/>
                    <a:p>
                      <a:r>
                        <a:rPr lang="en-GB" sz="1700" dirty="0"/>
                        <a:t>University of Newcastle-upon-Tyne </a:t>
                      </a:r>
                    </a:p>
                  </a:txBody>
                  <a:tcPr marL="51802" marR="51802" marT="25901" marB="259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dirty="0"/>
                        <a:t>£31,016</a:t>
                      </a:r>
                    </a:p>
                  </a:txBody>
                  <a:tcPr marL="51802" marR="51802" marT="25901" marB="259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7561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765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4591"/>
            <a:ext cx="4765766" cy="771344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South West and Wales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36470"/>
            <a:ext cx="4122635" cy="34355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40927" y="685416"/>
            <a:ext cx="8051073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 smtClean="0">
                <a:solidFill>
                  <a:srgbClr val="FF0000"/>
                </a:solidFill>
              </a:rPr>
              <a:t>University of Bristol- </a:t>
            </a:r>
            <a:r>
              <a:rPr lang="en-GB" sz="2100" b="1" dirty="0" smtClean="0"/>
              <a:t>Economics, Environmental Studies, Geography, MFL, Law, Biological Sciences, Computer Science, Electronic Engineering, English, History, Politics, Sociology</a:t>
            </a:r>
          </a:p>
          <a:p>
            <a:r>
              <a:rPr lang="en-GB" sz="2100" b="1" dirty="0" smtClean="0">
                <a:solidFill>
                  <a:srgbClr val="FF0000"/>
                </a:solidFill>
              </a:rPr>
              <a:t>University of West England- </a:t>
            </a:r>
            <a:r>
              <a:rPr lang="en-GB" sz="2100" b="1" dirty="0" smtClean="0"/>
              <a:t>Nursing, Occupational Therapy, Physiotherapy</a:t>
            </a:r>
          </a:p>
          <a:p>
            <a:r>
              <a:rPr lang="en-GB" sz="2100" b="1" dirty="0" smtClean="0">
                <a:solidFill>
                  <a:srgbClr val="FF0000"/>
                </a:solidFill>
              </a:rPr>
              <a:t>Cardiff University</a:t>
            </a:r>
            <a:r>
              <a:rPr lang="en-GB" sz="2100" b="1" dirty="0" smtClean="0"/>
              <a:t>- MFL, English Language, Economics, Business, Media Studies, Nursing, Physiotherapy</a:t>
            </a:r>
          </a:p>
          <a:p>
            <a:r>
              <a:rPr lang="en-GB" sz="2100" b="1" dirty="0" smtClean="0">
                <a:solidFill>
                  <a:srgbClr val="FF0000"/>
                </a:solidFill>
              </a:rPr>
              <a:t>Bangor University- </a:t>
            </a:r>
            <a:r>
              <a:rPr lang="en-GB" sz="2100" b="1" dirty="0" smtClean="0"/>
              <a:t>Nursing, Social Policy</a:t>
            </a:r>
          </a:p>
          <a:p>
            <a:r>
              <a:rPr lang="en-GB" sz="2100" b="1" dirty="0" smtClean="0">
                <a:solidFill>
                  <a:srgbClr val="FF0000"/>
                </a:solidFill>
              </a:rPr>
              <a:t>Cardiff Metropolitan</a:t>
            </a:r>
          </a:p>
          <a:p>
            <a:r>
              <a:rPr lang="en-GB" sz="2100" b="1" dirty="0" smtClean="0">
                <a:solidFill>
                  <a:srgbClr val="FF0000"/>
                </a:solidFill>
              </a:rPr>
              <a:t>University of Exeter- </a:t>
            </a:r>
            <a:r>
              <a:rPr lang="en-GB" sz="2100" b="1" dirty="0" smtClean="0"/>
              <a:t>Economics, Drama, English, Business, Biological Sciences, Law, Electronic Engineering, History, Politics, Sport Science</a:t>
            </a:r>
          </a:p>
          <a:p>
            <a:r>
              <a:rPr lang="en-GB" sz="2100" b="1" dirty="0" smtClean="0">
                <a:solidFill>
                  <a:srgbClr val="FF0000"/>
                </a:solidFill>
              </a:rPr>
              <a:t>University of Bath- </a:t>
            </a:r>
            <a:r>
              <a:rPr lang="en-GB" sz="2100" b="1" dirty="0" smtClean="0"/>
              <a:t>Economics, Maths, Computer Science, MFL, Chemical Engineering, Electronic Engineering, Politics, Sociology, Sport Science</a:t>
            </a:r>
          </a:p>
          <a:p>
            <a:r>
              <a:rPr lang="en-GB" sz="2100" b="1" dirty="0" smtClean="0">
                <a:solidFill>
                  <a:srgbClr val="FF0000"/>
                </a:solidFill>
              </a:rPr>
              <a:t>Swansea University- </a:t>
            </a:r>
            <a:r>
              <a:rPr lang="en-GB" sz="2100" b="1" dirty="0" smtClean="0"/>
              <a:t>Sport Science, Aeronautical Engineering</a:t>
            </a:r>
          </a:p>
          <a:p>
            <a:r>
              <a:rPr lang="en-GB" sz="2100" b="1" dirty="0" smtClean="0">
                <a:solidFill>
                  <a:srgbClr val="FF0000"/>
                </a:solidFill>
              </a:rPr>
              <a:t>Plymouth Universit</a:t>
            </a:r>
            <a:r>
              <a:rPr lang="en-GB" sz="2100" b="1" dirty="0" smtClean="0"/>
              <a:t>y-Art, Software development, Occupational Therapy, Physiotherapy</a:t>
            </a:r>
            <a:endParaRPr lang="en-GB" sz="2100" b="1" dirty="0"/>
          </a:p>
        </p:txBody>
      </p:sp>
    </p:spTree>
    <p:extLst>
      <p:ext uri="{BB962C8B-B14F-4D97-AF65-F5344CB8AC3E}">
        <p14:creationId xmlns:p14="http://schemas.microsoft.com/office/powerpoint/2010/main" val="317841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22" y="251618"/>
            <a:ext cx="10515600" cy="1325563"/>
          </a:xfrm>
        </p:spPr>
        <p:txBody>
          <a:bodyPr/>
          <a:lstStyle/>
          <a:p>
            <a:r>
              <a:rPr lang="en-GB" b="1" dirty="0" smtClean="0"/>
              <a:t> East of England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222" y="914400"/>
            <a:ext cx="6139544" cy="56562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University of Cambridge- </a:t>
            </a:r>
            <a:r>
              <a:rPr lang="en-GB" b="1" dirty="0" smtClean="0"/>
              <a:t>Engineering, Anthropology, Economics, English, History </a:t>
            </a:r>
          </a:p>
          <a:p>
            <a:pPr marL="0" indent="0">
              <a:buNone/>
            </a:pPr>
            <a:endParaRPr lang="en-GB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University of East Anglia- </a:t>
            </a:r>
            <a:r>
              <a:rPr lang="en-GB" b="1" dirty="0" smtClean="0"/>
              <a:t>English, Creative Writing, History, American Studies, Geology. Occupational Therapy, Pharmacy, Physiotherapy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Essex University- </a:t>
            </a:r>
            <a:r>
              <a:rPr lang="en-GB" b="1" dirty="0" smtClean="0"/>
              <a:t>Creative Writing, Drama, Sport Science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University of Bedfordshire- </a:t>
            </a:r>
            <a:r>
              <a:rPr lang="en-GB" b="1" dirty="0" smtClean="0"/>
              <a:t>Sport Science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University of Hertfordshire</a:t>
            </a:r>
            <a:r>
              <a:rPr lang="en-GB" b="1" dirty="0" smtClean="0"/>
              <a:t>- Manufacturing Engineering, Food Science, Optometry, Sport Science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Anglia Ruskin University</a:t>
            </a:r>
            <a:r>
              <a:rPr lang="en-GB" b="1" dirty="0" smtClean="0"/>
              <a:t>- Agriculture and Forestry, Optometry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464468"/>
            <a:ext cx="476250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7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22" y="251618"/>
            <a:ext cx="10515600" cy="1325563"/>
          </a:xfrm>
        </p:spPr>
        <p:txBody>
          <a:bodyPr/>
          <a:lstStyle/>
          <a:p>
            <a:r>
              <a:rPr lang="en-GB" b="1" dirty="0" smtClean="0"/>
              <a:t>North East England and </a:t>
            </a:r>
            <a:br>
              <a:rPr lang="en-GB" b="1" dirty="0" smtClean="0"/>
            </a:br>
            <a:r>
              <a:rPr lang="en-GB" b="1" dirty="0" smtClean="0"/>
              <a:t>Scotland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7166" y="551329"/>
            <a:ext cx="7654833" cy="645036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GB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St Andrews- </a:t>
            </a:r>
            <a:r>
              <a:rPr lang="en-GB" b="1" dirty="0" smtClean="0"/>
              <a:t>Psychology, Physics, Politics, Geography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University of Edinburgh- </a:t>
            </a:r>
            <a:r>
              <a:rPr lang="en-GB" b="1" dirty="0" smtClean="0"/>
              <a:t>Physics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University of Glasgow</a:t>
            </a:r>
            <a:r>
              <a:rPr lang="en-GB" b="1" dirty="0" smtClean="0"/>
              <a:t>- Accounting and Finance, Psychology, Physics, Politics, Geography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Northumbria University- </a:t>
            </a:r>
            <a:r>
              <a:rPr lang="en-GB" b="1" dirty="0" smtClean="0"/>
              <a:t>Nursing, Occupational Therapy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University of Leeds- </a:t>
            </a:r>
            <a:r>
              <a:rPr lang="en-GB" b="1" dirty="0"/>
              <a:t>English, Environmental Studies, </a:t>
            </a:r>
            <a:r>
              <a:rPr lang="en-GB" b="1" dirty="0" smtClean="0"/>
              <a:t>Geography, Economics, Aeronautical Engineering, Computer Science, History, Law, Maths, Nursing, Physics, Psychology, Social policy, Sociology, Sports Science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University of Bradford- </a:t>
            </a:r>
            <a:r>
              <a:rPr lang="en-GB" b="1" dirty="0" smtClean="0"/>
              <a:t>Physiotherapy</a:t>
            </a:r>
            <a:endParaRPr lang="en-GB" b="1" dirty="0"/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Leeds </a:t>
            </a:r>
            <a:r>
              <a:rPr lang="en-GB" b="1" dirty="0">
                <a:solidFill>
                  <a:srgbClr val="FF0000"/>
                </a:solidFill>
              </a:rPr>
              <a:t>Metropolitan University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University of </a:t>
            </a:r>
            <a:r>
              <a:rPr lang="en-GB" b="1" dirty="0" smtClean="0">
                <a:solidFill>
                  <a:srgbClr val="FF0000"/>
                </a:solidFill>
              </a:rPr>
              <a:t>Sheffield- </a:t>
            </a:r>
            <a:r>
              <a:rPr lang="en-GB" b="1" dirty="0" smtClean="0"/>
              <a:t>Economics, Aeronautical Engineering, Biological Sciences, History, Politics, Social policy, Sociology, Town Planning</a:t>
            </a:r>
            <a:endParaRPr lang="en-GB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Sheffield Hallam </a:t>
            </a:r>
            <a:r>
              <a:rPr lang="en-GB" b="1" dirty="0" smtClean="0">
                <a:solidFill>
                  <a:srgbClr val="FF0000"/>
                </a:solidFill>
              </a:rPr>
              <a:t>University- </a:t>
            </a:r>
            <a:r>
              <a:rPr lang="en-GB" b="1" dirty="0" smtClean="0"/>
              <a:t>Sports Science</a:t>
            </a:r>
            <a:endParaRPr lang="en-GB" b="1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University of </a:t>
            </a:r>
            <a:r>
              <a:rPr lang="en-GB" b="1" dirty="0" smtClean="0">
                <a:solidFill>
                  <a:srgbClr val="FF0000"/>
                </a:solidFill>
              </a:rPr>
              <a:t>York</a:t>
            </a:r>
            <a:r>
              <a:rPr lang="en-GB" b="1" dirty="0" smtClean="0"/>
              <a:t>- Economics, Chemistry, Biological Sciences, Computer Science, English, History, Law, Nursing, Physics, Politics, Psychology, Social Policy, Sociology</a:t>
            </a:r>
            <a:endParaRPr lang="en-GB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University of </a:t>
            </a:r>
            <a:r>
              <a:rPr lang="en-GB" b="1" dirty="0" smtClean="0">
                <a:solidFill>
                  <a:srgbClr val="FF0000"/>
                </a:solidFill>
              </a:rPr>
              <a:t>Hull- </a:t>
            </a:r>
            <a:r>
              <a:rPr lang="en-GB" b="1" dirty="0" smtClean="0"/>
              <a:t>General Engineering</a:t>
            </a:r>
            <a:endParaRPr lang="en-GB" b="1" dirty="0"/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Durham </a:t>
            </a:r>
            <a:r>
              <a:rPr lang="en-GB" b="1" dirty="0" smtClean="0">
                <a:solidFill>
                  <a:srgbClr val="FF0000"/>
                </a:solidFill>
              </a:rPr>
              <a:t>University</a:t>
            </a:r>
            <a:r>
              <a:rPr lang="en-GB" b="1" dirty="0" smtClean="0"/>
              <a:t>- Natural Sciences, Environmental Studies, Geography, Classics and Ancient History, Business and Management Studies, Computer Science, Economics, English, French, Maths, Philosophy 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Newcastle </a:t>
            </a:r>
            <a:r>
              <a:rPr lang="en-GB" b="1" dirty="0" smtClean="0">
                <a:solidFill>
                  <a:srgbClr val="FF0000"/>
                </a:solidFill>
              </a:rPr>
              <a:t>University- </a:t>
            </a:r>
            <a:r>
              <a:rPr lang="en-GB" b="1" dirty="0" smtClean="0"/>
              <a:t>Classics and Ancient History, Business and Management Studies, Media Studies, Dentistry, English, French, Marketing, Medicine, Psychology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22" y="1447283"/>
            <a:ext cx="3929744" cy="555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2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22" y="251618"/>
            <a:ext cx="10515600" cy="1325563"/>
          </a:xfrm>
        </p:spPr>
        <p:txBody>
          <a:bodyPr/>
          <a:lstStyle/>
          <a:p>
            <a:r>
              <a:rPr lang="en-GB" b="1" dirty="0" smtClean="0"/>
              <a:t>London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0" y="91440"/>
            <a:ext cx="7968343" cy="67665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LSE,-</a:t>
            </a:r>
            <a:r>
              <a:rPr lang="en-GB" sz="3200" b="1" dirty="0" smtClean="0"/>
              <a:t>Accounting and Finance, Anthropology, Business, Economics, Law, Maths, Medicine, Social Policy</a:t>
            </a:r>
          </a:p>
          <a:p>
            <a:pPr marL="0" indent="0"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Imperial College London- </a:t>
            </a:r>
            <a:r>
              <a:rPr lang="en-GB" sz="3200" b="1" dirty="0" smtClean="0"/>
              <a:t>ALL Engineering, Biomedical sciences, Zoology, Chemistry, Computer Science, Maths, Physics</a:t>
            </a:r>
          </a:p>
          <a:p>
            <a:pPr marL="0" indent="0"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UCL- </a:t>
            </a:r>
            <a:r>
              <a:rPr lang="en-GB" sz="3200" b="1" dirty="0" smtClean="0"/>
              <a:t>Anatomy and Physiology, Anthropology, Archaeology, Architecture, Biomedical sciences, Business, Chemistry, Classics, Computer Science, Economics, Electronic Engineering, English, Law, Maths, Medicine</a:t>
            </a:r>
          </a:p>
          <a:p>
            <a:pPr marL="0" indent="0"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King’s College London- </a:t>
            </a:r>
            <a:r>
              <a:rPr lang="en-GB" sz="3200" b="1" dirty="0" smtClean="0"/>
              <a:t>Anatomy and Physiology, Biomedical sciences, Business, Classics, Computer Science, Dentistry, History, War Studies, English, Law, Medicine, Physics</a:t>
            </a:r>
          </a:p>
          <a:p>
            <a:pPr marL="0" indent="0"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Queen Mary, University of London- </a:t>
            </a:r>
            <a:r>
              <a:rPr lang="en-GB" sz="3200" b="1" dirty="0" smtClean="0"/>
              <a:t>Media studies, Dentistry, Law, Medicine</a:t>
            </a:r>
          </a:p>
          <a:p>
            <a:pPr marL="0" lvl="0" indent="0"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SOAS- </a:t>
            </a:r>
            <a:r>
              <a:rPr lang="en-GB" sz="3100" b="1" dirty="0" smtClean="0">
                <a:solidFill>
                  <a:prstClr val="black"/>
                </a:solidFill>
              </a:rPr>
              <a:t>Anthropology, East and South Asian Studies, History, African Studies</a:t>
            </a:r>
            <a:endParaRPr lang="en-GB" sz="31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Brunel University- </a:t>
            </a:r>
            <a:r>
              <a:rPr lang="en-GB" sz="3200" b="1" dirty="0" smtClean="0"/>
              <a:t>Anthropology, Creative Writing, Occupational Therapy</a:t>
            </a:r>
          </a:p>
          <a:p>
            <a:pPr marL="0" indent="0"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St George’s, University of London</a:t>
            </a:r>
            <a:r>
              <a:rPr lang="en-GB" sz="3200" b="1" dirty="0" smtClean="0"/>
              <a:t>- Anatomy and Physiology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Goldsmiths, University of London- </a:t>
            </a:r>
            <a:r>
              <a:rPr lang="en-GB" sz="3200" b="1" dirty="0" smtClean="0"/>
              <a:t>Anthropology, Media Studies, Psychology</a:t>
            </a:r>
          </a:p>
          <a:p>
            <a:pPr marL="0" indent="0"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City University- </a:t>
            </a:r>
            <a:r>
              <a:rPr lang="en-GB" sz="3200" b="1" dirty="0" smtClean="0"/>
              <a:t>Speech and Language therapy, Business, Media Studies, Nursing</a:t>
            </a:r>
          </a:p>
          <a:p>
            <a:pPr marL="0" indent="0"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Roehampton University- </a:t>
            </a:r>
            <a:r>
              <a:rPr lang="en-GB" sz="3200" b="1" dirty="0" smtClean="0"/>
              <a:t>Anthropology</a:t>
            </a:r>
          </a:p>
          <a:p>
            <a:pPr marL="0" indent="0"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St Mary’s, Twickenham- </a:t>
            </a:r>
            <a:r>
              <a:rPr lang="en-GB" sz="3200" b="1" dirty="0" smtClean="0"/>
              <a:t>Education, Sport</a:t>
            </a:r>
          </a:p>
          <a:p>
            <a:pPr marL="0" indent="0"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University of Greenwich- </a:t>
            </a:r>
            <a:r>
              <a:rPr lang="en-GB" sz="3200" b="1" dirty="0" smtClean="0"/>
              <a:t>Food Science, Psychology, Forensic Science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62" y="1459616"/>
            <a:ext cx="4180258" cy="290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9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04" y="130594"/>
            <a:ext cx="10515600" cy="1325563"/>
          </a:xfrm>
        </p:spPr>
        <p:txBody>
          <a:bodyPr/>
          <a:lstStyle/>
          <a:p>
            <a:r>
              <a:rPr lang="en-GB" b="1" dirty="0" smtClean="0"/>
              <a:t>North West England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9710" y="564776"/>
            <a:ext cx="7562290" cy="600584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University of Manchester- </a:t>
            </a:r>
            <a:r>
              <a:rPr lang="en-GB" b="1" dirty="0" smtClean="0"/>
              <a:t>English, Environmental Studies, Geography, American Studies, Business and Management Studies. Accounting and Finance, Aeronautical Engineering, Anthropology, Computer Science, Economics, Geography, Politics, Physics, Sociology, Town Planning</a:t>
            </a:r>
          </a:p>
          <a:p>
            <a:pPr marL="0" indent="0">
              <a:buNone/>
            </a:pPr>
            <a:endParaRPr lang="en-GB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University of Lancaster</a:t>
            </a:r>
            <a:r>
              <a:rPr lang="en-GB" b="1" dirty="0" smtClean="0"/>
              <a:t>- Accounting and Finance, Business and Management Studies, Biological Sciences, Computer Science, Economics, Geography, Law, Politics, Philosophy, Physics. Sociology 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University of Liverpool </a:t>
            </a:r>
            <a:r>
              <a:rPr lang="en-GB" b="1" dirty="0" smtClean="0"/>
              <a:t>Business and Management Studies, Aeronautical engineering, Town Planning, Physiotherapy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University of Salford- </a:t>
            </a:r>
            <a:r>
              <a:rPr lang="en-GB" b="1" dirty="0" smtClean="0"/>
              <a:t>Physiotherapy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Liverpool John </a:t>
            </a:r>
            <a:r>
              <a:rPr lang="en-GB" b="1" dirty="0" err="1" smtClean="0">
                <a:solidFill>
                  <a:srgbClr val="FF0000"/>
                </a:solidFill>
              </a:rPr>
              <a:t>Moores</a:t>
            </a:r>
            <a:r>
              <a:rPr lang="en-GB" b="1" dirty="0" smtClean="0">
                <a:solidFill>
                  <a:srgbClr val="FF0000"/>
                </a:solidFill>
              </a:rPr>
              <a:t>-</a:t>
            </a:r>
            <a:r>
              <a:rPr lang="en-GB" b="1" dirty="0" smtClean="0"/>
              <a:t> Sports Science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Liverpool Hope- </a:t>
            </a:r>
            <a:r>
              <a:rPr lang="en-GB" b="1" dirty="0" smtClean="0"/>
              <a:t>Sports Science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Manchester Metropolitan University </a:t>
            </a:r>
            <a:r>
              <a:rPr lang="en-GB" b="1" dirty="0" smtClean="0"/>
              <a:t>Food Science, Town Planning, Physiotherapy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University of Central Lancashire- </a:t>
            </a:r>
            <a:r>
              <a:rPr lang="en-GB" b="1" dirty="0" smtClean="0"/>
              <a:t>Food Science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University of Chester</a:t>
            </a:r>
            <a:r>
              <a:rPr lang="en-GB" b="1" dirty="0" smtClean="0"/>
              <a:t>- Food Science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60" y="1288256"/>
            <a:ext cx="333375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3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1120</Words>
  <Application>Microsoft Office PowerPoint</Application>
  <PresentationFormat>Widescreen</PresentationFormat>
  <Paragraphs>145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South West and Wales</vt:lpstr>
      <vt:lpstr> East of England</vt:lpstr>
      <vt:lpstr>North East England and  Scotland </vt:lpstr>
      <vt:lpstr>London</vt:lpstr>
      <vt:lpstr>North West England</vt:lpstr>
      <vt:lpstr>Midlands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C. Rodin</dc:creator>
  <cp:lastModifiedBy>Miss C. Rodin</cp:lastModifiedBy>
  <cp:revision>33</cp:revision>
  <dcterms:created xsi:type="dcterms:W3CDTF">2018-10-19T08:25:56Z</dcterms:created>
  <dcterms:modified xsi:type="dcterms:W3CDTF">2018-11-02T12:09:05Z</dcterms:modified>
</cp:coreProperties>
</file>